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26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27526" y="198882"/>
            <a:ext cx="2488946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37C5F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B8778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88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B8778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B8778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34789" y="1903220"/>
            <a:ext cx="4244938" cy="3074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042160" y="854963"/>
            <a:ext cx="5200015" cy="5200015"/>
          </a:xfrm>
          <a:custGeom>
            <a:avLst/>
            <a:gdLst/>
            <a:ahLst/>
            <a:cxnLst/>
            <a:rect l="l" t="t" r="r" b="b"/>
            <a:pathLst>
              <a:path w="5200015" h="5200015">
                <a:moveTo>
                  <a:pt x="0" y="2599944"/>
                </a:moveTo>
                <a:lnTo>
                  <a:pt x="439" y="2551648"/>
                </a:lnTo>
                <a:lnTo>
                  <a:pt x="1753" y="2503566"/>
                </a:lnTo>
                <a:lnTo>
                  <a:pt x="3933" y="2455705"/>
                </a:lnTo>
                <a:lnTo>
                  <a:pt x="6973" y="2408072"/>
                </a:lnTo>
                <a:lnTo>
                  <a:pt x="10863" y="2360676"/>
                </a:lnTo>
                <a:lnTo>
                  <a:pt x="15598" y="2313523"/>
                </a:lnTo>
                <a:lnTo>
                  <a:pt x="21169" y="2266623"/>
                </a:lnTo>
                <a:lnTo>
                  <a:pt x="27568" y="2219981"/>
                </a:lnTo>
                <a:lnTo>
                  <a:pt x="34788" y="2173605"/>
                </a:lnTo>
                <a:lnTo>
                  <a:pt x="42822" y="2127504"/>
                </a:lnTo>
                <a:lnTo>
                  <a:pt x="51662" y="2081685"/>
                </a:lnTo>
                <a:lnTo>
                  <a:pt x="61300" y="2036155"/>
                </a:lnTo>
                <a:lnTo>
                  <a:pt x="71728" y="1990922"/>
                </a:lnTo>
                <a:lnTo>
                  <a:pt x="82940" y="1945994"/>
                </a:lnTo>
                <a:lnTo>
                  <a:pt x="94927" y="1901378"/>
                </a:lnTo>
                <a:lnTo>
                  <a:pt x="107681" y="1857082"/>
                </a:lnTo>
                <a:lnTo>
                  <a:pt x="121197" y="1813113"/>
                </a:lnTo>
                <a:lnTo>
                  <a:pt x="135464" y="1769479"/>
                </a:lnTo>
                <a:lnTo>
                  <a:pt x="150477" y="1726187"/>
                </a:lnTo>
                <a:lnTo>
                  <a:pt x="166227" y="1683246"/>
                </a:lnTo>
                <a:lnTo>
                  <a:pt x="182708" y="1640663"/>
                </a:lnTo>
                <a:lnTo>
                  <a:pt x="199910" y="1598445"/>
                </a:lnTo>
                <a:lnTo>
                  <a:pt x="217827" y="1556599"/>
                </a:lnTo>
                <a:lnTo>
                  <a:pt x="236451" y="1515135"/>
                </a:lnTo>
                <a:lnTo>
                  <a:pt x="255775" y="1474058"/>
                </a:lnTo>
                <a:lnTo>
                  <a:pt x="275791" y="1433377"/>
                </a:lnTo>
                <a:lnTo>
                  <a:pt x="296491" y="1393100"/>
                </a:lnTo>
                <a:lnTo>
                  <a:pt x="317868" y="1353233"/>
                </a:lnTo>
                <a:lnTo>
                  <a:pt x="339913" y="1313785"/>
                </a:lnTo>
                <a:lnTo>
                  <a:pt x="362621" y="1274764"/>
                </a:lnTo>
                <a:lnTo>
                  <a:pt x="385982" y="1236175"/>
                </a:lnTo>
                <a:lnTo>
                  <a:pt x="409990" y="1198028"/>
                </a:lnTo>
                <a:lnTo>
                  <a:pt x="434636" y="1160330"/>
                </a:lnTo>
                <a:lnTo>
                  <a:pt x="459914" y="1123089"/>
                </a:lnTo>
                <a:lnTo>
                  <a:pt x="485815" y="1086311"/>
                </a:lnTo>
                <a:lnTo>
                  <a:pt x="512332" y="1050006"/>
                </a:lnTo>
                <a:lnTo>
                  <a:pt x="539457" y="1014179"/>
                </a:lnTo>
                <a:lnTo>
                  <a:pt x="567183" y="978839"/>
                </a:lnTo>
                <a:lnTo>
                  <a:pt x="595503" y="943994"/>
                </a:lnTo>
                <a:lnTo>
                  <a:pt x="624408" y="909651"/>
                </a:lnTo>
                <a:lnTo>
                  <a:pt x="653891" y="875817"/>
                </a:lnTo>
                <a:lnTo>
                  <a:pt x="683944" y="842501"/>
                </a:lnTo>
                <a:lnTo>
                  <a:pt x="714560" y="809710"/>
                </a:lnTo>
                <a:lnTo>
                  <a:pt x="745732" y="777451"/>
                </a:lnTo>
                <a:lnTo>
                  <a:pt x="777451" y="745732"/>
                </a:lnTo>
                <a:lnTo>
                  <a:pt x="809710" y="714560"/>
                </a:lnTo>
                <a:lnTo>
                  <a:pt x="842501" y="683944"/>
                </a:lnTo>
                <a:lnTo>
                  <a:pt x="875817" y="653891"/>
                </a:lnTo>
                <a:lnTo>
                  <a:pt x="909651" y="624408"/>
                </a:lnTo>
                <a:lnTo>
                  <a:pt x="943994" y="595503"/>
                </a:lnTo>
                <a:lnTo>
                  <a:pt x="978839" y="567183"/>
                </a:lnTo>
                <a:lnTo>
                  <a:pt x="1014179" y="539457"/>
                </a:lnTo>
                <a:lnTo>
                  <a:pt x="1050006" y="512332"/>
                </a:lnTo>
                <a:lnTo>
                  <a:pt x="1086311" y="485815"/>
                </a:lnTo>
                <a:lnTo>
                  <a:pt x="1123089" y="459914"/>
                </a:lnTo>
                <a:lnTo>
                  <a:pt x="1160330" y="434636"/>
                </a:lnTo>
                <a:lnTo>
                  <a:pt x="1198028" y="409990"/>
                </a:lnTo>
                <a:lnTo>
                  <a:pt x="1236175" y="385982"/>
                </a:lnTo>
                <a:lnTo>
                  <a:pt x="1274764" y="362621"/>
                </a:lnTo>
                <a:lnTo>
                  <a:pt x="1313785" y="339913"/>
                </a:lnTo>
                <a:lnTo>
                  <a:pt x="1353233" y="317868"/>
                </a:lnTo>
                <a:lnTo>
                  <a:pt x="1393100" y="296491"/>
                </a:lnTo>
                <a:lnTo>
                  <a:pt x="1433377" y="275791"/>
                </a:lnTo>
                <a:lnTo>
                  <a:pt x="1474058" y="255775"/>
                </a:lnTo>
                <a:lnTo>
                  <a:pt x="1515135" y="236451"/>
                </a:lnTo>
                <a:lnTo>
                  <a:pt x="1556599" y="217827"/>
                </a:lnTo>
                <a:lnTo>
                  <a:pt x="1598445" y="199910"/>
                </a:lnTo>
                <a:lnTo>
                  <a:pt x="1640663" y="182708"/>
                </a:lnTo>
                <a:lnTo>
                  <a:pt x="1683246" y="166227"/>
                </a:lnTo>
                <a:lnTo>
                  <a:pt x="1726187" y="150477"/>
                </a:lnTo>
                <a:lnTo>
                  <a:pt x="1769479" y="135464"/>
                </a:lnTo>
                <a:lnTo>
                  <a:pt x="1813113" y="121197"/>
                </a:lnTo>
                <a:lnTo>
                  <a:pt x="1857082" y="107681"/>
                </a:lnTo>
                <a:lnTo>
                  <a:pt x="1901378" y="94927"/>
                </a:lnTo>
                <a:lnTo>
                  <a:pt x="1945994" y="82940"/>
                </a:lnTo>
                <a:lnTo>
                  <a:pt x="1990922" y="71728"/>
                </a:lnTo>
                <a:lnTo>
                  <a:pt x="2036155" y="61300"/>
                </a:lnTo>
                <a:lnTo>
                  <a:pt x="2081685" y="51662"/>
                </a:lnTo>
                <a:lnTo>
                  <a:pt x="2127504" y="42822"/>
                </a:lnTo>
                <a:lnTo>
                  <a:pt x="2173605" y="34788"/>
                </a:lnTo>
                <a:lnTo>
                  <a:pt x="2219981" y="27568"/>
                </a:lnTo>
                <a:lnTo>
                  <a:pt x="2266623" y="21169"/>
                </a:lnTo>
                <a:lnTo>
                  <a:pt x="2313523" y="15598"/>
                </a:lnTo>
                <a:lnTo>
                  <a:pt x="2360676" y="10863"/>
                </a:lnTo>
                <a:lnTo>
                  <a:pt x="2408072" y="6973"/>
                </a:lnTo>
                <a:lnTo>
                  <a:pt x="2455705" y="3933"/>
                </a:lnTo>
                <a:lnTo>
                  <a:pt x="2503566" y="1753"/>
                </a:lnTo>
                <a:lnTo>
                  <a:pt x="2551648" y="439"/>
                </a:lnTo>
                <a:lnTo>
                  <a:pt x="2599943" y="0"/>
                </a:lnTo>
                <a:lnTo>
                  <a:pt x="2648239" y="439"/>
                </a:lnTo>
                <a:lnTo>
                  <a:pt x="2696321" y="1753"/>
                </a:lnTo>
                <a:lnTo>
                  <a:pt x="2744182" y="3933"/>
                </a:lnTo>
                <a:lnTo>
                  <a:pt x="2791815" y="6973"/>
                </a:lnTo>
                <a:lnTo>
                  <a:pt x="2839211" y="10863"/>
                </a:lnTo>
                <a:lnTo>
                  <a:pt x="2886364" y="15598"/>
                </a:lnTo>
                <a:lnTo>
                  <a:pt x="2933264" y="21169"/>
                </a:lnTo>
                <a:lnTo>
                  <a:pt x="2979906" y="27568"/>
                </a:lnTo>
                <a:lnTo>
                  <a:pt x="3026282" y="34788"/>
                </a:lnTo>
                <a:lnTo>
                  <a:pt x="3072383" y="42822"/>
                </a:lnTo>
                <a:lnTo>
                  <a:pt x="3118202" y="51662"/>
                </a:lnTo>
                <a:lnTo>
                  <a:pt x="3163732" y="61300"/>
                </a:lnTo>
                <a:lnTo>
                  <a:pt x="3208965" y="71728"/>
                </a:lnTo>
                <a:lnTo>
                  <a:pt x="3253893" y="82940"/>
                </a:lnTo>
                <a:lnTo>
                  <a:pt x="3298509" y="94927"/>
                </a:lnTo>
                <a:lnTo>
                  <a:pt x="3342805" y="107681"/>
                </a:lnTo>
                <a:lnTo>
                  <a:pt x="3386774" y="121197"/>
                </a:lnTo>
                <a:lnTo>
                  <a:pt x="3430408" y="135464"/>
                </a:lnTo>
                <a:lnTo>
                  <a:pt x="3473700" y="150477"/>
                </a:lnTo>
                <a:lnTo>
                  <a:pt x="3516641" y="166227"/>
                </a:lnTo>
                <a:lnTo>
                  <a:pt x="3559224" y="182708"/>
                </a:lnTo>
                <a:lnTo>
                  <a:pt x="3601442" y="199910"/>
                </a:lnTo>
                <a:lnTo>
                  <a:pt x="3643288" y="217827"/>
                </a:lnTo>
                <a:lnTo>
                  <a:pt x="3684752" y="236451"/>
                </a:lnTo>
                <a:lnTo>
                  <a:pt x="3725829" y="255775"/>
                </a:lnTo>
                <a:lnTo>
                  <a:pt x="3766510" y="275791"/>
                </a:lnTo>
                <a:lnTo>
                  <a:pt x="3806787" y="296491"/>
                </a:lnTo>
                <a:lnTo>
                  <a:pt x="3846654" y="317868"/>
                </a:lnTo>
                <a:lnTo>
                  <a:pt x="3886102" y="339913"/>
                </a:lnTo>
                <a:lnTo>
                  <a:pt x="3925123" y="362621"/>
                </a:lnTo>
                <a:lnTo>
                  <a:pt x="3963712" y="385982"/>
                </a:lnTo>
                <a:lnTo>
                  <a:pt x="4001859" y="409990"/>
                </a:lnTo>
                <a:lnTo>
                  <a:pt x="4039557" y="434636"/>
                </a:lnTo>
                <a:lnTo>
                  <a:pt x="4076798" y="459914"/>
                </a:lnTo>
                <a:lnTo>
                  <a:pt x="4113576" y="485815"/>
                </a:lnTo>
                <a:lnTo>
                  <a:pt x="4149881" y="512332"/>
                </a:lnTo>
                <a:lnTo>
                  <a:pt x="4185708" y="539457"/>
                </a:lnTo>
                <a:lnTo>
                  <a:pt x="4221048" y="567183"/>
                </a:lnTo>
                <a:lnTo>
                  <a:pt x="4255893" y="595503"/>
                </a:lnTo>
                <a:lnTo>
                  <a:pt x="4290236" y="624408"/>
                </a:lnTo>
                <a:lnTo>
                  <a:pt x="4324070" y="653891"/>
                </a:lnTo>
                <a:lnTo>
                  <a:pt x="4357386" y="683944"/>
                </a:lnTo>
                <a:lnTo>
                  <a:pt x="4390177" y="714560"/>
                </a:lnTo>
                <a:lnTo>
                  <a:pt x="4422436" y="745732"/>
                </a:lnTo>
                <a:lnTo>
                  <a:pt x="4454155" y="777451"/>
                </a:lnTo>
                <a:lnTo>
                  <a:pt x="4485327" y="809710"/>
                </a:lnTo>
                <a:lnTo>
                  <a:pt x="4515943" y="842501"/>
                </a:lnTo>
                <a:lnTo>
                  <a:pt x="4545996" y="875817"/>
                </a:lnTo>
                <a:lnTo>
                  <a:pt x="4575479" y="909651"/>
                </a:lnTo>
                <a:lnTo>
                  <a:pt x="4604384" y="943994"/>
                </a:lnTo>
                <a:lnTo>
                  <a:pt x="4632704" y="978839"/>
                </a:lnTo>
                <a:lnTo>
                  <a:pt x="4660430" y="1014179"/>
                </a:lnTo>
                <a:lnTo>
                  <a:pt x="4687555" y="1050006"/>
                </a:lnTo>
                <a:lnTo>
                  <a:pt x="4714072" y="1086311"/>
                </a:lnTo>
                <a:lnTo>
                  <a:pt x="4739973" y="1123089"/>
                </a:lnTo>
                <a:lnTo>
                  <a:pt x="4765251" y="1160330"/>
                </a:lnTo>
                <a:lnTo>
                  <a:pt x="4789897" y="1198028"/>
                </a:lnTo>
                <a:lnTo>
                  <a:pt x="4813905" y="1236175"/>
                </a:lnTo>
                <a:lnTo>
                  <a:pt x="4837266" y="1274764"/>
                </a:lnTo>
                <a:lnTo>
                  <a:pt x="4859974" y="1313785"/>
                </a:lnTo>
                <a:lnTo>
                  <a:pt x="4882019" y="1353233"/>
                </a:lnTo>
                <a:lnTo>
                  <a:pt x="4903396" y="1393100"/>
                </a:lnTo>
                <a:lnTo>
                  <a:pt x="4924096" y="1433377"/>
                </a:lnTo>
                <a:lnTo>
                  <a:pt x="4944112" y="1474058"/>
                </a:lnTo>
                <a:lnTo>
                  <a:pt x="4963436" y="1515135"/>
                </a:lnTo>
                <a:lnTo>
                  <a:pt x="4982060" y="1556599"/>
                </a:lnTo>
                <a:lnTo>
                  <a:pt x="4999977" y="1598445"/>
                </a:lnTo>
                <a:lnTo>
                  <a:pt x="5017179" y="1640663"/>
                </a:lnTo>
                <a:lnTo>
                  <a:pt x="5033660" y="1683246"/>
                </a:lnTo>
                <a:lnTo>
                  <a:pt x="5049410" y="1726187"/>
                </a:lnTo>
                <a:lnTo>
                  <a:pt x="5064423" y="1769479"/>
                </a:lnTo>
                <a:lnTo>
                  <a:pt x="5078690" y="1813113"/>
                </a:lnTo>
                <a:lnTo>
                  <a:pt x="5092206" y="1857082"/>
                </a:lnTo>
                <a:lnTo>
                  <a:pt x="5104960" y="1901378"/>
                </a:lnTo>
                <a:lnTo>
                  <a:pt x="5116947" y="1945994"/>
                </a:lnTo>
                <a:lnTo>
                  <a:pt x="5128159" y="1990922"/>
                </a:lnTo>
                <a:lnTo>
                  <a:pt x="5138587" y="2036155"/>
                </a:lnTo>
                <a:lnTo>
                  <a:pt x="5148225" y="2081685"/>
                </a:lnTo>
                <a:lnTo>
                  <a:pt x="5157065" y="2127504"/>
                </a:lnTo>
                <a:lnTo>
                  <a:pt x="5165099" y="2173605"/>
                </a:lnTo>
                <a:lnTo>
                  <a:pt x="5172319" y="2219981"/>
                </a:lnTo>
                <a:lnTo>
                  <a:pt x="5178718" y="2266623"/>
                </a:lnTo>
                <a:lnTo>
                  <a:pt x="5184289" y="2313523"/>
                </a:lnTo>
                <a:lnTo>
                  <a:pt x="5189024" y="2360676"/>
                </a:lnTo>
                <a:lnTo>
                  <a:pt x="5192914" y="2408072"/>
                </a:lnTo>
                <a:lnTo>
                  <a:pt x="5195954" y="2455705"/>
                </a:lnTo>
                <a:lnTo>
                  <a:pt x="5198134" y="2503566"/>
                </a:lnTo>
                <a:lnTo>
                  <a:pt x="5199448" y="2551648"/>
                </a:lnTo>
                <a:lnTo>
                  <a:pt x="5199888" y="2599944"/>
                </a:lnTo>
                <a:lnTo>
                  <a:pt x="5199448" y="2648239"/>
                </a:lnTo>
                <a:lnTo>
                  <a:pt x="5198134" y="2696321"/>
                </a:lnTo>
                <a:lnTo>
                  <a:pt x="5195954" y="2744182"/>
                </a:lnTo>
                <a:lnTo>
                  <a:pt x="5192914" y="2791815"/>
                </a:lnTo>
                <a:lnTo>
                  <a:pt x="5189024" y="2839211"/>
                </a:lnTo>
                <a:lnTo>
                  <a:pt x="5184289" y="2886364"/>
                </a:lnTo>
                <a:lnTo>
                  <a:pt x="5178718" y="2933264"/>
                </a:lnTo>
                <a:lnTo>
                  <a:pt x="5172319" y="2979906"/>
                </a:lnTo>
                <a:lnTo>
                  <a:pt x="5165099" y="3026282"/>
                </a:lnTo>
                <a:lnTo>
                  <a:pt x="5157065" y="3072383"/>
                </a:lnTo>
                <a:lnTo>
                  <a:pt x="5148225" y="3118202"/>
                </a:lnTo>
                <a:lnTo>
                  <a:pt x="5138587" y="3163732"/>
                </a:lnTo>
                <a:lnTo>
                  <a:pt x="5128159" y="3208965"/>
                </a:lnTo>
                <a:lnTo>
                  <a:pt x="5116947" y="3253893"/>
                </a:lnTo>
                <a:lnTo>
                  <a:pt x="5104960" y="3298509"/>
                </a:lnTo>
                <a:lnTo>
                  <a:pt x="5092206" y="3342805"/>
                </a:lnTo>
                <a:lnTo>
                  <a:pt x="5078690" y="3386774"/>
                </a:lnTo>
                <a:lnTo>
                  <a:pt x="5064423" y="3430408"/>
                </a:lnTo>
                <a:lnTo>
                  <a:pt x="5049410" y="3473700"/>
                </a:lnTo>
                <a:lnTo>
                  <a:pt x="5033660" y="3516641"/>
                </a:lnTo>
                <a:lnTo>
                  <a:pt x="5017179" y="3559224"/>
                </a:lnTo>
                <a:lnTo>
                  <a:pt x="4999977" y="3601442"/>
                </a:lnTo>
                <a:lnTo>
                  <a:pt x="4982060" y="3643288"/>
                </a:lnTo>
                <a:lnTo>
                  <a:pt x="4963436" y="3684752"/>
                </a:lnTo>
                <a:lnTo>
                  <a:pt x="4944112" y="3725829"/>
                </a:lnTo>
                <a:lnTo>
                  <a:pt x="4924096" y="3766510"/>
                </a:lnTo>
                <a:lnTo>
                  <a:pt x="4903396" y="3806787"/>
                </a:lnTo>
                <a:lnTo>
                  <a:pt x="4882019" y="3846654"/>
                </a:lnTo>
                <a:lnTo>
                  <a:pt x="4859974" y="3886102"/>
                </a:lnTo>
                <a:lnTo>
                  <a:pt x="4837266" y="3925123"/>
                </a:lnTo>
                <a:lnTo>
                  <a:pt x="4813905" y="3963712"/>
                </a:lnTo>
                <a:lnTo>
                  <a:pt x="4789897" y="4001859"/>
                </a:lnTo>
                <a:lnTo>
                  <a:pt x="4765251" y="4039557"/>
                </a:lnTo>
                <a:lnTo>
                  <a:pt x="4739973" y="4076798"/>
                </a:lnTo>
                <a:lnTo>
                  <a:pt x="4714072" y="4113576"/>
                </a:lnTo>
                <a:lnTo>
                  <a:pt x="4687555" y="4149881"/>
                </a:lnTo>
                <a:lnTo>
                  <a:pt x="4660430" y="4185708"/>
                </a:lnTo>
                <a:lnTo>
                  <a:pt x="4632704" y="4221048"/>
                </a:lnTo>
                <a:lnTo>
                  <a:pt x="4604384" y="4255893"/>
                </a:lnTo>
                <a:lnTo>
                  <a:pt x="4575479" y="4290236"/>
                </a:lnTo>
                <a:lnTo>
                  <a:pt x="4545996" y="4324070"/>
                </a:lnTo>
                <a:lnTo>
                  <a:pt x="4515943" y="4357386"/>
                </a:lnTo>
                <a:lnTo>
                  <a:pt x="4485327" y="4390177"/>
                </a:lnTo>
                <a:lnTo>
                  <a:pt x="4454155" y="4422436"/>
                </a:lnTo>
                <a:lnTo>
                  <a:pt x="4422436" y="4454155"/>
                </a:lnTo>
                <a:lnTo>
                  <a:pt x="4390177" y="4485327"/>
                </a:lnTo>
                <a:lnTo>
                  <a:pt x="4357386" y="4515943"/>
                </a:lnTo>
                <a:lnTo>
                  <a:pt x="4324070" y="4545996"/>
                </a:lnTo>
                <a:lnTo>
                  <a:pt x="4290236" y="4575479"/>
                </a:lnTo>
                <a:lnTo>
                  <a:pt x="4255893" y="4604384"/>
                </a:lnTo>
                <a:lnTo>
                  <a:pt x="4221048" y="4632704"/>
                </a:lnTo>
                <a:lnTo>
                  <a:pt x="4185708" y="4660430"/>
                </a:lnTo>
                <a:lnTo>
                  <a:pt x="4149881" y="4687555"/>
                </a:lnTo>
                <a:lnTo>
                  <a:pt x="4113576" y="4714072"/>
                </a:lnTo>
                <a:lnTo>
                  <a:pt x="4076798" y="4739973"/>
                </a:lnTo>
                <a:lnTo>
                  <a:pt x="4039557" y="4765251"/>
                </a:lnTo>
                <a:lnTo>
                  <a:pt x="4001859" y="4789897"/>
                </a:lnTo>
                <a:lnTo>
                  <a:pt x="3963712" y="4813905"/>
                </a:lnTo>
                <a:lnTo>
                  <a:pt x="3925123" y="4837266"/>
                </a:lnTo>
                <a:lnTo>
                  <a:pt x="3886102" y="4859974"/>
                </a:lnTo>
                <a:lnTo>
                  <a:pt x="3846654" y="4882019"/>
                </a:lnTo>
                <a:lnTo>
                  <a:pt x="3806787" y="4903396"/>
                </a:lnTo>
                <a:lnTo>
                  <a:pt x="3766510" y="4924096"/>
                </a:lnTo>
                <a:lnTo>
                  <a:pt x="3725829" y="4944112"/>
                </a:lnTo>
                <a:lnTo>
                  <a:pt x="3684752" y="4963436"/>
                </a:lnTo>
                <a:lnTo>
                  <a:pt x="3643288" y="4982060"/>
                </a:lnTo>
                <a:lnTo>
                  <a:pt x="3601442" y="4999977"/>
                </a:lnTo>
                <a:lnTo>
                  <a:pt x="3559224" y="5017179"/>
                </a:lnTo>
                <a:lnTo>
                  <a:pt x="3516641" y="5033660"/>
                </a:lnTo>
                <a:lnTo>
                  <a:pt x="3473700" y="5049410"/>
                </a:lnTo>
                <a:lnTo>
                  <a:pt x="3430408" y="5064423"/>
                </a:lnTo>
                <a:lnTo>
                  <a:pt x="3386774" y="5078690"/>
                </a:lnTo>
                <a:lnTo>
                  <a:pt x="3342805" y="5092206"/>
                </a:lnTo>
                <a:lnTo>
                  <a:pt x="3298509" y="5104960"/>
                </a:lnTo>
                <a:lnTo>
                  <a:pt x="3253893" y="5116947"/>
                </a:lnTo>
                <a:lnTo>
                  <a:pt x="3208965" y="5128159"/>
                </a:lnTo>
                <a:lnTo>
                  <a:pt x="3163732" y="5138587"/>
                </a:lnTo>
                <a:lnTo>
                  <a:pt x="3118202" y="5148225"/>
                </a:lnTo>
                <a:lnTo>
                  <a:pt x="3072383" y="5157065"/>
                </a:lnTo>
                <a:lnTo>
                  <a:pt x="3026282" y="5165099"/>
                </a:lnTo>
                <a:lnTo>
                  <a:pt x="2979906" y="5172319"/>
                </a:lnTo>
                <a:lnTo>
                  <a:pt x="2933264" y="5178718"/>
                </a:lnTo>
                <a:lnTo>
                  <a:pt x="2886364" y="5184289"/>
                </a:lnTo>
                <a:lnTo>
                  <a:pt x="2839211" y="5189024"/>
                </a:lnTo>
                <a:lnTo>
                  <a:pt x="2791815" y="5192914"/>
                </a:lnTo>
                <a:lnTo>
                  <a:pt x="2744182" y="5195954"/>
                </a:lnTo>
                <a:lnTo>
                  <a:pt x="2696321" y="5198134"/>
                </a:lnTo>
                <a:lnTo>
                  <a:pt x="2648239" y="5199448"/>
                </a:lnTo>
                <a:lnTo>
                  <a:pt x="2599943" y="5199888"/>
                </a:lnTo>
                <a:lnTo>
                  <a:pt x="2551648" y="5199448"/>
                </a:lnTo>
                <a:lnTo>
                  <a:pt x="2503566" y="5198134"/>
                </a:lnTo>
                <a:lnTo>
                  <a:pt x="2455705" y="5195954"/>
                </a:lnTo>
                <a:lnTo>
                  <a:pt x="2408072" y="5192914"/>
                </a:lnTo>
                <a:lnTo>
                  <a:pt x="2360676" y="5189024"/>
                </a:lnTo>
                <a:lnTo>
                  <a:pt x="2313523" y="5184289"/>
                </a:lnTo>
                <a:lnTo>
                  <a:pt x="2266623" y="5178718"/>
                </a:lnTo>
                <a:lnTo>
                  <a:pt x="2219981" y="5172319"/>
                </a:lnTo>
                <a:lnTo>
                  <a:pt x="2173605" y="5165099"/>
                </a:lnTo>
                <a:lnTo>
                  <a:pt x="2127504" y="5157065"/>
                </a:lnTo>
                <a:lnTo>
                  <a:pt x="2081685" y="5148225"/>
                </a:lnTo>
                <a:lnTo>
                  <a:pt x="2036155" y="5138587"/>
                </a:lnTo>
                <a:lnTo>
                  <a:pt x="1990922" y="5128159"/>
                </a:lnTo>
                <a:lnTo>
                  <a:pt x="1945994" y="5116947"/>
                </a:lnTo>
                <a:lnTo>
                  <a:pt x="1901378" y="5104960"/>
                </a:lnTo>
                <a:lnTo>
                  <a:pt x="1857082" y="5092206"/>
                </a:lnTo>
                <a:lnTo>
                  <a:pt x="1813113" y="5078690"/>
                </a:lnTo>
                <a:lnTo>
                  <a:pt x="1769479" y="5064423"/>
                </a:lnTo>
                <a:lnTo>
                  <a:pt x="1726187" y="5049410"/>
                </a:lnTo>
                <a:lnTo>
                  <a:pt x="1683246" y="5033660"/>
                </a:lnTo>
                <a:lnTo>
                  <a:pt x="1640663" y="5017179"/>
                </a:lnTo>
                <a:lnTo>
                  <a:pt x="1598445" y="4999977"/>
                </a:lnTo>
                <a:lnTo>
                  <a:pt x="1556599" y="4982060"/>
                </a:lnTo>
                <a:lnTo>
                  <a:pt x="1515135" y="4963436"/>
                </a:lnTo>
                <a:lnTo>
                  <a:pt x="1474058" y="4944112"/>
                </a:lnTo>
                <a:lnTo>
                  <a:pt x="1433377" y="4924096"/>
                </a:lnTo>
                <a:lnTo>
                  <a:pt x="1393100" y="4903396"/>
                </a:lnTo>
                <a:lnTo>
                  <a:pt x="1353233" y="4882019"/>
                </a:lnTo>
                <a:lnTo>
                  <a:pt x="1313785" y="4859974"/>
                </a:lnTo>
                <a:lnTo>
                  <a:pt x="1274764" y="4837266"/>
                </a:lnTo>
                <a:lnTo>
                  <a:pt x="1236175" y="4813905"/>
                </a:lnTo>
                <a:lnTo>
                  <a:pt x="1198028" y="4789897"/>
                </a:lnTo>
                <a:lnTo>
                  <a:pt x="1160330" y="4765251"/>
                </a:lnTo>
                <a:lnTo>
                  <a:pt x="1123089" y="4739973"/>
                </a:lnTo>
                <a:lnTo>
                  <a:pt x="1086311" y="4714072"/>
                </a:lnTo>
                <a:lnTo>
                  <a:pt x="1050006" y="4687555"/>
                </a:lnTo>
                <a:lnTo>
                  <a:pt x="1014179" y="4660430"/>
                </a:lnTo>
                <a:lnTo>
                  <a:pt x="978839" y="4632704"/>
                </a:lnTo>
                <a:lnTo>
                  <a:pt x="943994" y="4604384"/>
                </a:lnTo>
                <a:lnTo>
                  <a:pt x="909651" y="4575479"/>
                </a:lnTo>
                <a:lnTo>
                  <a:pt x="875817" y="4545996"/>
                </a:lnTo>
                <a:lnTo>
                  <a:pt x="842501" y="4515943"/>
                </a:lnTo>
                <a:lnTo>
                  <a:pt x="809710" y="4485327"/>
                </a:lnTo>
                <a:lnTo>
                  <a:pt x="777451" y="4454155"/>
                </a:lnTo>
                <a:lnTo>
                  <a:pt x="745732" y="4422436"/>
                </a:lnTo>
                <a:lnTo>
                  <a:pt x="714560" y="4390177"/>
                </a:lnTo>
                <a:lnTo>
                  <a:pt x="683944" y="4357386"/>
                </a:lnTo>
                <a:lnTo>
                  <a:pt x="653891" y="4324070"/>
                </a:lnTo>
                <a:lnTo>
                  <a:pt x="624408" y="4290236"/>
                </a:lnTo>
                <a:lnTo>
                  <a:pt x="595503" y="4255893"/>
                </a:lnTo>
                <a:lnTo>
                  <a:pt x="567183" y="4221048"/>
                </a:lnTo>
                <a:lnTo>
                  <a:pt x="539457" y="4185708"/>
                </a:lnTo>
                <a:lnTo>
                  <a:pt x="512332" y="4149881"/>
                </a:lnTo>
                <a:lnTo>
                  <a:pt x="485815" y="4113576"/>
                </a:lnTo>
                <a:lnTo>
                  <a:pt x="459914" y="4076798"/>
                </a:lnTo>
                <a:lnTo>
                  <a:pt x="434636" y="4039557"/>
                </a:lnTo>
                <a:lnTo>
                  <a:pt x="409990" y="4001859"/>
                </a:lnTo>
                <a:lnTo>
                  <a:pt x="385982" y="3963712"/>
                </a:lnTo>
                <a:lnTo>
                  <a:pt x="362621" y="3925123"/>
                </a:lnTo>
                <a:lnTo>
                  <a:pt x="339913" y="3886102"/>
                </a:lnTo>
                <a:lnTo>
                  <a:pt x="317868" y="3846654"/>
                </a:lnTo>
                <a:lnTo>
                  <a:pt x="296491" y="3806787"/>
                </a:lnTo>
                <a:lnTo>
                  <a:pt x="275791" y="3766510"/>
                </a:lnTo>
                <a:lnTo>
                  <a:pt x="255775" y="3725829"/>
                </a:lnTo>
                <a:lnTo>
                  <a:pt x="236451" y="3684752"/>
                </a:lnTo>
                <a:lnTo>
                  <a:pt x="217827" y="3643288"/>
                </a:lnTo>
                <a:lnTo>
                  <a:pt x="199910" y="3601442"/>
                </a:lnTo>
                <a:lnTo>
                  <a:pt x="182708" y="3559224"/>
                </a:lnTo>
                <a:lnTo>
                  <a:pt x="166227" y="3516641"/>
                </a:lnTo>
                <a:lnTo>
                  <a:pt x="150477" y="3473700"/>
                </a:lnTo>
                <a:lnTo>
                  <a:pt x="135464" y="3430408"/>
                </a:lnTo>
                <a:lnTo>
                  <a:pt x="121197" y="3386774"/>
                </a:lnTo>
                <a:lnTo>
                  <a:pt x="107681" y="3342805"/>
                </a:lnTo>
                <a:lnTo>
                  <a:pt x="94927" y="3298509"/>
                </a:lnTo>
                <a:lnTo>
                  <a:pt x="82940" y="3253893"/>
                </a:lnTo>
                <a:lnTo>
                  <a:pt x="71728" y="3208965"/>
                </a:lnTo>
                <a:lnTo>
                  <a:pt x="61300" y="3163732"/>
                </a:lnTo>
                <a:lnTo>
                  <a:pt x="51662" y="3118202"/>
                </a:lnTo>
                <a:lnTo>
                  <a:pt x="42822" y="3072383"/>
                </a:lnTo>
                <a:lnTo>
                  <a:pt x="34788" y="3026282"/>
                </a:lnTo>
                <a:lnTo>
                  <a:pt x="27568" y="2979906"/>
                </a:lnTo>
                <a:lnTo>
                  <a:pt x="21169" y="2933264"/>
                </a:lnTo>
                <a:lnTo>
                  <a:pt x="15598" y="2886364"/>
                </a:lnTo>
                <a:lnTo>
                  <a:pt x="10863" y="2839211"/>
                </a:lnTo>
                <a:lnTo>
                  <a:pt x="6973" y="2791815"/>
                </a:lnTo>
                <a:lnTo>
                  <a:pt x="3933" y="2744182"/>
                </a:lnTo>
                <a:lnTo>
                  <a:pt x="1753" y="2696321"/>
                </a:lnTo>
                <a:lnTo>
                  <a:pt x="439" y="2648239"/>
                </a:lnTo>
                <a:lnTo>
                  <a:pt x="0" y="2599944"/>
                </a:lnTo>
                <a:close/>
              </a:path>
            </a:pathLst>
          </a:custGeom>
          <a:ln w="15240">
            <a:solidFill>
              <a:srgbClr val="00688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163055" y="1464563"/>
            <a:ext cx="1842770" cy="1844039"/>
          </a:xfrm>
          <a:custGeom>
            <a:avLst/>
            <a:gdLst/>
            <a:ahLst/>
            <a:cxnLst/>
            <a:rect l="l" t="t" r="r" b="b"/>
            <a:pathLst>
              <a:path w="1842770" h="1844039">
                <a:moveTo>
                  <a:pt x="921258" y="0"/>
                </a:moveTo>
                <a:lnTo>
                  <a:pt x="873853" y="1199"/>
                </a:lnTo>
                <a:lnTo>
                  <a:pt x="827070" y="4759"/>
                </a:lnTo>
                <a:lnTo>
                  <a:pt x="780967" y="10622"/>
                </a:lnTo>
                <a:lnTo>
                  <a:pt x="735602" y="18730"/>
                </a:lnTo>
                <a:lnTo>
                  <a:pt x="691032" y="29024"/>
                </a:lnTo>
                <a:lnTo>
                  <a:pt x="647316" y="41447"/>
                </a:lnTo>
                <a:lnTo>
                  <a:pt x="604512" y="55942"/>
                </a:lnTo>
                <a:lnTo>
                  <a:pt x="562677" y="72449"/>
                </a:lnTo>
                <a:lnTo>
                  <a:pt x="521869" y="90912"/>
                </a:lnTo>
                <a:lnTo>
                  <a:pt x="482147" y="111272"/>
                </a:lnTo>
                <a:lnTo>
                  <a:pt x="443567" y="133471"/>
                </a:lnTo>
                <a:lnTo>
                  <a:pt x="406189" y="157452"/>
                </a:lnTo>
                <a:lnTo>
                  <a:pt x="370069" y="183157"/>
                </a:lnTo>
                <a:lnTo>
                  <a:pt x="335266" y="210527"/>
                </a:lnTo>
                <a:lnTo>
                  <a:pt x="301838" y="239505"/>
                </a:lnTo>
                <a:lnTo>
                  <a:pt x="269843" y="270033"/>
                </a:lnTo>
                <a:lnTo>
                  <a:pt x="239338" y="302053"/>
                </a:lnTo>
                <a:lnTo>
                  <a:pt x="210381" y="335507"/>
                </a:lnTo>
                <a:lnTo>
                  <a:pt x="183031" y="370338"/>
                </a:lnTo>
                <a:lnTo>
                  <a:pt x="157345" y="406486"/>
                </a:lnTo>
                <a:lnTo>
                  <a:pt x="133381" y="443895"/>
                </a:lnTo>
                <a:lnTo>
                  <a:pt x="111197" y="482507"/>
                </a:lnTo>
                <a:lnTo>
                  <a:pt x="90851" y="522263"/>
                </a:lnTo>
                <a:lnTo>
                  <a:pt x="72401" y="563106"/>
                </a:lnTo>
                <a:lnTo>
                  <a:pt x="55905" y="604977"/>
                </a:lnTo>
                <a:lnTo>
                  <a:pt x="41420" y="647819"/>
                </a:lnTo>
                <a:lnTo>
                  <a:pt x="29005" y="691575"/>
                </a:lnTo>
                <a:lnTo>
                  <a:pt x="18718" y="736185"/>
                </a:lnTo>
                <a:lnTo>
                  <a:pt x="10615" y="781593"/>
                </a:lnTo>
                <a:lnTo>
                  <a:pt x="4756" y="827740"/>
                </a:lnTo>
                <a:lnTo>
                  <a:pt x="1198" y="874568"/>
                </a:lnTo>
                <a:lnTo>
                  <a:pt x="0" y="922020"/>
                </a:lnTo>
                <a:lnTo>
                  <a:pt x="1198" y="969471"/>
                </a:lnTo>
                <a:lnTo>
                  <a:pt x="4756" y="1016299"/>
                </a:lnTo>
                <a:lnTo>
                  <a:pt x="10615" y="1062446"/>
                </a:lnTo>
                <a:lnTo>
                  <a:pt x="18718" y="1107854"/>
                </a:lnTo>
                <a:lnTo>
                  <a:pt x="29005" y="1152464"/>
                </a:lnTo>
                <a:lnTo>
                  <a:pt x="41420" y="1196220"/>
                </a:lnTo>
                <a:lnTo>
                  <a:pt x="55905" y="1239062"/>
                </a:lnTo>
                <a:lnTo>
                  <a:pt x="72401" y="1280933"/>
                </a:lnTo>
                <a:lnTo>
                  <a:pt x="90851" y="1321776"/>
                </a:lnTo>
                <a:lnTo>
                  <a:pt x="111197" y="1361532"/>
                </a:lnTo>
                <a:lnTo>
                  <a:pt x="133381" y="1400144"/>
                </a:lnTo>
                <a:lnTo>
                  <a:pt x="157345" y="1437553"/>
                </a:lnTo>
                <a:lnTo>
                  <a:pt x="183031" y="1473701"/>
                </a:lnTo>
                <a:lnTo>
                  <a:pt x="210381" y="1508532"/>
                </a:lnTo>
                <a:lnTo>
                  <a:pt x="239338" y="1541986"/>
                </a:lnTo>
                <a:lnTo>
                  <a:pt x="269843" y="1574006"/>
                </a:lnTo>
                <a:lnTo>
                  <a:pt x="301838" y="1604534"/>
                </a:lnTo>
                <a:lnTo>
                  <a:pt x="335266" y="1633512"/>
                </a:lnTo>
                <a:lnTo>
                  <a:pt x="370069" y="1660882"/>
                </a:lnTo>
                <a:lnTo>
                  <a:pt x="406189" y="1686587"/>
                </a:lnTo>
                <a:lnTo>
                  <a:pt x="443567" y="1710568"/>
                </a:lnTo>
                <a:lnTo>
                  <a:pt x="482147" y="1732767"/>
                </a:lnTo>
                <a:lnTo>
                  <a:pt x="521869" y="1753127"/>
                </a:lnTo>
                <a:lnTo>
                  <a:pt x="562677" y="1771590"/>
                </a:lnTo>
                <a:lnTo>
                  <a:pt x="604512" y="1788097"/>
                </a:lnTo>
                <a:lnTo>
                  <a:pt x="647316" y="1802592"/>
                </a:lnTo>
                <a:lnTo>
                  <a:pt x="691032" y="1815015"/>
                </a:lnTo>
                <a:lnTo>
                  <a:pt x="735602" y="1825309"/>
                </a:lnTo>
                <a:lnTo>
                  <a:pt x="780967" y="1833417"/>
                </a:lnTo>
                <a:lnTo>
                  <a:pt x="827070" y="1839280"/>
                </a:lnTo>
                <a:lnTo>
                  <a:pt x="873853" y="1842840"/>
                </a:lnTo>
                <a:lnTo>
                  <a:pt x="921258" y="1844039"/>
                </a:lnTo>
                <a:lnTo>
                  <a:pt x="968662" y="1842840"/>
                </a:lnTo>
                <a:lnTo>
                  <a:pt x="1015445" y="1839280"/>
                </a:lnTo>
                <a:lnTo>
                  <a:pt x="1061548" y="1833417"/>
                </a:lnTo>
                <a:lnTo>
                  <a:pt x="1106913" y="1825309"/>
                </a:lnTo>
                <a:lnTo>
                  <a:pt x="1151483" y="1815015"/>
                </a:lnTo>
                <a:lnTo>
                  <a:pt x="1195199" y="1802592"/>
                </a:lnTo>
                <a:lnTo>
                  <a:pt x="1238003" y="1788097"/>
                </a:lnTo>
                <a:lnTo>
                  <a:pt x="1279838" y="1771590"/>
                </a:lnTo>
                <a:lnTo>
                  <a:pt x="1320646" y="1753127"/>
                </a:lnTo>
                <a:lnTo>
                  <a:pt x="1360368" y="1732767"/>
                </a:lnTo>
                <a:lnTo>
                  <a:pt x="1398948" y="1710568"/>
                </a:lnTo>
                <a:lnTo>
                  <a:pt x="1436326" y="1686587"/>
                </a:lnTo>
                <a:lnTo>
                  <a:pt x="1472446" y="1660882"/>
                </a:lnTo>
                <a:lnTo>
                  <a:pt x="1507249" y="1633512"/>
                </a:lnTo>
                <a:lnTo>
                  <a:pt x="1540677" y="1604534"/>
                </a:lnTo>
                <a:lnTo>
                  <a:pt x="1572672" y="1574006"/>
                </a:lnTo>
                <a:lnTo>
                  <a:pt x="1603177" y="1541986"/>
                </a:lnTo>
                <a:lnTo>
                  <a:pt x="1632134" y="1508532"/>
                </a:lnTo>
                <a:lnTo>
                  <a:pt x="1659484" y="1473701"/>
                </a:lnTo>
                <a:lnTo>
                  <a:pt x="1685170" y="1437553"/>
                </a:lnTo>
                <a:lnTo>
                  <a:pt x="1709134" y="1400144"/>
                </a:lnTo>
                <a:lnTo>
                  <a:pt x="1731318" y="1361532"/>
                </a:lnTo>
                <a:lnTo>
                  <a:pt x="1751664" y="1321776"/>
                </a:lnTo>
                <a:lnTo>
                  <a:pt x="1770114" y="1280933"/>
                </a:lnTo>
                <a:lnTo>
                  <a:pt x="1786610" y="1239062"/>
                </a:lnTo>
                <a:lnTo>
                  <a:pt x="1801095" y="1196220"/>
                </a:lnTo>
                <a:lnTo>
                  <a:pt x="1813510" y="1152464"/>
                </a:lnTo>
                <a:lnTo>
                  <a:pt x="1823797" y="1107854"/>
                </a:lnTo>
                <a:lnTo>
                  <a:pt x="1831900" y="1062446"/>
                </a:lnTo>
                <a:lnTo>
                  <a:pt x="1837759" y="1016299"/>
                </a:lnTo>
                <a:lnTo>
                  <a:pt x="1841317" y="969471"/>
                </a:lnTo>
                <a:lnTo>
                  <a:pt x="1842516" y="922020"/>
                </a:lnTo>
                <a:lnTo>
                  <a:pt x="1841317" y="874568"/>
                </a:lnTo>
                <a:lnTo>
                  <a:pt x="1837759" y="827740"/>
                </a:lnTo>
                <a:lnTo>
                  <a:pt x="1831900" y="781593"/>
                </a:lnTo>
                <a:lnTo>
                  <a:pt x="1823797" y="736185"/>
                </a:lnTo>
                <a:lnTo>
                  <a:pt x="1813510" y="691575"/>
                </a:lnTo>
                <a:lnTo>
                  <a:pt x="1801095" y="647819"/>
                </a:lnTo>
                <a:lnTo>
                  <a:pt x="1786610" y="604977"/>
                </a:lnTo>
                <a:lnTo>
                  <a:pt x="1770114" y="563106"/>
                </a:lnTo>
                <a:lnTo>
                  <a:pt x="1751664" y="522263"/>
                </a:lnTo>
                <a:lnTo>
                  <a:pt x="1731318" y="482507"/>
                </a:lnTo>
                <a:lnTo>
                  <a:pt x="1709134" y="443895"/>
                </a:lnTo>
                <a:lnTo>
                  <a:pt x="1685170" y="406486"/>
                </a:lnTo>
                <a:lnTo>
                  <a:pt x="1659484" y="370338"/>
                </a:lnTo>
                <a:lnTo>
                  <a:pt x="1632134" y="335507"/>
                </a:lnTo>
                <a:lnTo>
                  <a:pt x="1603177" y="302053"/>
                </a:lnTo>
                <a:lnTo>
                  <a:pt x="1572672" y="270033"/>
                </a:lnTo>
                <a:lnTo>
                  <a:pt x="1540677" y="239505"/>
                </a:lnTo>
                <a:lnTo>
                  <a:pt x="1507249" y="210527"/>
                </a:lnTo>
                <a:lnTo>
                  <a:pt x="1472446" y="183157"/>
                </a:lnTo>
                <a:lnTo>
                  <a:pt x="1436326" y="157452"/>
                </a:lnTo>
                <a:lnTo>
                  <a:pt x="1398948" y="133471"/>
                </a:lnTo>
                <a:lnTo>
                  <a:pt x="1360368" y="111272"/>
                </a:lnTo>
                <a:lnTo>
                  <a:pt x="1320646" y="90912"/>
                </a:lnTo>
                <a:lnTo>
                  <a:pt x="1279838" y="72449"/>
                </a:lnTo>
                <a:lnTo>
                  <a:pt x="1238003" y="55942"/>
                </a:lnTo>
                <a:lnTo>
                  <a:pt x="1195199" y="41447"/>
                </a:lnTo>
                <a:lnTo>
                  <a:pt x="1151483" y="29024"/>
                </a:lnTo>
                <a:lnTo>
                  <a:pt x="1106913" y="18730"/>
                </a:lnTo>
                <a:lnTo>
                  <a:pt x="1061548" y="10622"/>
                </a:lnTo>
                <a:lnTo>
                  <a:pt x="1015445" y="4759"/>
                </a:lnTo>
                <a:lnTo>
                  <a:pt x="968662" y="1199"/>
                </a:lnTo>
                <a:lnTo>
                  <a:pt x="921258" y="0"/>
                </a:lnTo>
                <a:close/>
              </a:path>
            </a:pathLst>
          </a:custGeom>
          <a:solidFill>
            <a:srgbClr val="006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395986"/>
            <a:ext cx="293624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B8778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237" y="1804797"/>
            <a:ext cx="7729524" cy="302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88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87622" y="6461648"/>
            <a:ext cx="1971039" cy="148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Peoplesdd@mweb.co.za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867" y="4354448"/>
            <a:ext cx="6942455" cy="99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3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SESSION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310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4810"/>
              </a:lnSpc>
            </a:pPr>
            <a:r>
              <a:rPr sz="4050" dirty="0">
                <a:solidFill>
                  <a:srgbClr val="FFFFFF"/>
                </a:solidFill>
                <a:latin typeface="Calibri"/>
                <a:cs typeface="Calibri"/>
              </a:rPr>
              <a:t>Be the </a:t>
            </a:r>
            <a:r>
              <a:rPr sz="4050" spc="-15" dirty="0">
                <a:solidFill>
                  <a:srgbClr val="FFFFFF"/>
                </a:solidFill>
                <a:latin typeface="Calibri"/>
                <a:cs typeface="Calibri"/>
              </a:rPr>
              <a:t>mentor you </a:t>
            </a:r>
            <a:r>
              <a:rPr sz="4050" spc="-5" dirty="0">
                <a:solidFill>
                  <a:srgbClr val="FFFFFF"/>
                </a:solidFill>
                <a:latin typeface="Calibri"/>
                <a:cs typeface="Calibri"/>
              </a:rPr>
              <a:t>wish </a:t>
            </a:r>
            <a:r>
              <a:rPr sz="4050" spc="-1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405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50" dirty="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endParaRPr sz="4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404" y="620344"/>
            <a:ext cx="81400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6882"/>
                </a:solidFill>
              </a:rPr>
              <a:t>Formal </a:t>
            </a:r>
            <a:r>
              <a:rPr sz="4400" spc="-75" dirty="0">
                <a:solidFill>
                  <a:srgbClr val="006882"/>
                </a:solidFill>
              </a:rPr>
              <a:t>vs </a:t>
            </a:r>
            <a:r>
              <a:rPr sz="4400" spc="-114" dirty="0">
                <a:solidFill>
                  <a:srgbClr val="006882"/>
                </a:solidFill>
              </a:rPr>
              <a:t>Informal</a:t>
            </a:r>
            <a:r>
              <a:rPr sz="4400" spc="-450" dirty="0">
                <a:solidFill>
                  <a:srgbClr val="006882"/>
                </a:solidFill>
              </a:rPr>
              <a:t> </a:t>
            </a:r>
            <a:r>
              <a:rPr sz="4400" spc="-125" dirty="0">
                <a:solidFill>
                  <a:srgbClr val="006882"/>
                </a:solidFill>
              </a:rPr>
              <a:t>mentoring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7542" y="1802333"/>
            <a:ext cx="7453630" cy="390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20" dirty="0">
                <a:solidFill>
                  <a:srgbClr val="006882"/>
                </a:solidFill>
                <a:latin typeface="Arial"/>
                <a:cs typeface="Arial"/>
              </a:rPr>
              <a:t>Is </a:t>
            </a:r>
            <a:r>
              <a:rPr sz="2800" b="1" spc="-25" dirty="0">
                <a:solidFill>
                  <a:srgbClr val="006882"/>
                </a:solidFill>
                <a:latin typeface="Arial"/>
                <a:cs typeface="Arial"/>
              </a:rPr>
              <a:t>modern </a:t>
            </a: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mentoring </a:t>
            </a:r>
            <a:r>
              <a:rPr sz="2800" b="1" spc="45" dirty="0">
                <a:solidFill>
                  <a:srgbClr val="006882"/>
                </a:solidFill>
                <a:latin typeface="Arial"/>
                <a:cs typeface="Arial"/>
              </a:rPr>
              <a:t>formal </a:t>
            </a:r>
            <a:r>
              <a:rPr sz="2800" b="1" spc="-90" dirty="0">
                <a:solidFill>
                  <a:srgbClr val="006882"/>
                </a:solidFill>
                <a:latin typeface="Arial"/>
                <a:cs typeface="Arial"/>
              </a:rPr>
              <a:t>or</a:t>
            </a:r>
            <a:r>
              <a:rPr sz="2800" b="1" spc="-12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55" dirty="0">
                <a:solidFill>
                  <a:srgbClr val="006882"/>
                </a:solidFill>
                <a:latin typeface="Arial"/>
                <a:cs typeface="Arial"/>
              </a:rPr>
              <a:t>informal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6882"/>
              </a:buClr>
              <a:buFont typeface="Arial"/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241300" marR="40640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006882"/>
                </a:solidFill>
                <a:latin typeface="Arial"/>
                <a:cs typeface="Arial"/>
              </a:rPr>
              <a:t>How </a:t>
            </a: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great </a:t>
            </a: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is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 </a:t>
            </a: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need </a:t>
            </a:r>
            <a:r>
              <a:rPr sz="2800" b="1" spc="90" dirty="0">
                <a:solidFill>
                  <a:srgbClr val="006882"/>
                </a:solidFill>
                <a:latin typeface="Arial"/>
                <a:cs typeface="Arial"/>
              </a:rPr>
              <a:t>in </a:t>
            </a:r>
            <a:r>
              <a:rPr sz="2800" b="1" spc="-45" dirty="0">
                <a:solidFill>
                  <a:srgbClr val="006882"/>
                </a:solidFill>
                <a:latin typeface="Arial"/>
                <a:cs typeface="Arial"/>
              </a:rPr>
              <a:t>your </a:t>
            </a:r>
            <a:r>
              <a:rPr sz="2800" b="1" spc="-105" dirty="0">
                <a:solidFill>
                  <a:srgbClr val="006882"/>
                </a:solidFill>
                <a:latin typeface="Arial"/>
                <a:cs typeface="Arial"/>
              </a:rPr>
              <a:t>business 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  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formalise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 </a:t>
            </a: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mentoring</a:t>
            </a:r>
            <a:r>
              <a:rPr sz="2800" b="1" spc="-9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180" dirty="0">
                <a:solidFill>
                  <a:srgbClr val="006882"/>
                </a:solidFill>
                <a:latin typeface="Arial"/>
                <a:cs typeface="Arial"/>
              </a:rPr>
              <a:t>process?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6882"/>
              </a:buClr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50" dirty="0">
                <a:solidFill>
                  <a:srgbClr val="006882"/>
                </a:solidFill>
                <a:latin typeface="Arial"/>
                <a:cs typeface="Arial"/>
              </a:rPr>
              <a:t>What </a:t>
            </a:r>
            <a:r>
              <a:rPr sz="2800" b="1" spc="-110" dirty="0">
                <a:solidFill>
                  <a:srgbClr val="006882"/>
                </a:solidFill>
                <a:latin typeface="Arial"/>
                <a:cs typeface="Arial"/>
              </a:rPr>
              <a:t>do </a:t>
            </a:r>
            <a:r>
              <a:rPr sz="2800" b="1" spc="5" dirty="0">
                <a:solidFill>
                  <a:srgbClr val="006882"/>
                </a:solidFill>
                <a:latin typeface="Arial"/>
                <a:cs typeface="Arial"/>
              </a:rPr>
              <a:t>we </a:t>
            </a:r>
            <a:r>
              <a:rPr sz="2800" b="1" spc="-120" dirty="0">
                <a:solidFill>
                  <a:srgbClr val="006882"/>
                </a:solidFill>
                <a:latin typeface="Arial"/>
                <a:cs typeface="Arial"/>
              </a:rPr>
              <a:t>lose </a:t>
            </a:r>
            <a:r>
              <a:rPr sz="2800" b="1" spc="-130" dirty="0">
                <a:solidFill>
                  <a:srgbClr val="006882"/>
                </a:solidFill>
                <a:latin typeface="Arial"/>
                <a:cs typeface="Arial"/>
              </a:rPr>
              <a:t>by 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formalising</a:t>
            </a:r>
            <a:r>
              <a:rPr sz="2800" b="1" spc="3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006882"/>
                </a:solidFill>
                <a:latin typeface="Arial"/>
                <a:cs typeface="Arial"/>
              </a:rPr>
              <a:t>mentoring?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882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50" dirty="0">
                <a:solidFill>
                  <a:srgbClr val="006882"/>
                </a:solidFill>
                <a:latin typeface="Arial"/>
                <a:cs typeface="Arial"/>
              </a:rPr>
              <a:t>What </a:t>
            </a:r>
            <a:r>
              <a:rPr sz="2800" b="1" spc="-105" dirty="0">
                <a:solidFill>
                  <a:srgbClr val="006882"/>
                </a:solidFill>
                <a:latin typeface="Arial"/>
                <a:cs typeface="Arial"/>
              </a:rPr>
              <a:t>do 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we </a:t>
            </a:r>
            <a:r>
              <a:rPr sz="2800" b="1" spc="45" dirty="0">
                <a:solidFill>
                  <a:srgbClr val="006882"/>
                </a:solidFill>
                <a:latin typeface="Arial"/>
                <a:cs typeface="Arial"/>
              </a:rPr>
              <a:t>gain </a:t>
            </a:r>
            <a:r>
              <a:rPr sz="2800" b="1" spc="-125" dirty="0">
                <a:solidFill>
                  <a:srgbClr val="006882"/>
                </a:solidFill>
                <a:latin typeface="Arial"/>
                <a:cs typeface="Arial"/>
              </a:rPr>
              <a:t>by </a:t>
            </a:r>
            <a:r>
              <a:rPr sz="2800" b="1" spc="-65" dirty="0">
                <a:solidFill>
                  <a:srgbClr val="006882"/>
                </a:solidFill>
                <a:latin typeface="Arial"/>
                <a:cs typeface="Arial"/>
              </a:rPr>
              <a:t>keeping 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it</a:t>
            </a:r>
            <a:r>
              <a:rPr sz="2800" b="1" spc="-10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006882"/>
                </a:solidFill>
                <a:latin typeface="Arial"/>
                <a:cs typeface="Arial"/>
              </a:rPr>
              <a:t>informal?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004" y="191770"/>
            <a:ext cx="73310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0" dirty="0">
                <a:solidFill>
                  <a:srgbClr val="FFFFFF"/>
                </a:solidFill>
              </a:rPr>
              <a:t>Intentional </a:t>
            </a:r>
            <a:r>
              <a:rPr sz="4400" spc="-145" dirty="0">
                <a:solidFill>
                  <a:srgbClr val="FFFFFF"/>
                </a:solidFill>
              </a:rPr>
              <a:t>mentors</a:t>
            </a:r>
            <a:r>
              <a:rPr sz="4400" spc="-235" dirty="0">
                <a:solidFill>
                  <a:srgbClr val="FFFFFF"/>
                </a:solidFill>
              </a:rPr>
              <a:t> </a:t>
            </a:r>
            <a:r>
              <a:rPr sz="4400" spc="-65" dirty="0">
                <a:solidFill>
                  <a:srgbClr val="FFFFFF"/>
                </a:solidFill>
              </a:rPr>
              <a:t>ensure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773935" y="1066800"/>
            <a:ext cx="5545836" cy="5484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5998" y="3486403"/>
            <a:ext cx="12909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890" marR="5080" indent="-123825">
              <a:lnSpc>
                <a:spcPct val="100000"/>
              </a:lnSpc>
              <a:spcBef>
                <a:spcPts val="105"/>
              </a:spcBef>
            </a:pPr>
            <a:r>
              <a:rPr sz="2000" b="1" spc="-8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b="1" spc="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00" b="1" spc="-5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60" dirty="0">
                <a:solidFill>
                  <a:srgbClr val="FFFFFF"/>
                </a:solidFill>
                <a:latin typeface="Tahoma"/>
                <a:cs typeface="Tahoma"/>
              </a:rPr>
              <a:t>ial  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Wisdom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279" y="3669538"/>
            <a:ext cx="1014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Mindset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5485" y="3389477"/>
            <a:ext cx="1021715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Purpose</a:t>
            </a:r>
            <a:endParaRPr sz="2000">
              <a:latin typeface="Tahoma"/>
              <a:cs typeface="Tahoma"/>
            </a:endParaRPr>
          </a:p>
          <a:p>
            <a:pPr marL="64135" algn="ctr">
              <a:lnSpc>
                <a:spcPct val="100000"/>
              </a:lnSpc>
              <a:spcBef>
                <a:spcPts val="480"/>
              </a:spcBef>
            </a:pPr>
            <a:r>
              <a:rPr sz="2000" b="1" spc="-13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20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Focus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4440" y="1406274"/>
            <a:ext cx="1534160" cy="9975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590"/>
              </a:spcBef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Functional</a:t>
            </a:r>
            <a:endParaRPr sz="200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440"/>
              </a:spcBef>
            </a:pP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/Pro</a:t>
            </a: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fes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io</a:t>
            </a:r>
            <a:r>
              <a:rPr sz="1800" b="1" spc="25" dirty="0">
                <a:solidFill>
                  <a:srgbClr val="FFFFFF"/>
                </a:solidFill>
                <a:latin typeface="Tahoma"/>
                <a:cs typeface="Tahoma"/>
              </a:rPr>
              <a:t>nal  </a:t>
            </a: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Competence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8570" y="5239410"/>
            <a:ext cx="15208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marR="5080" indent="-111760">
              <a:lnSpc>
                <a:spcPct val="120000"/>
              </a:lnSpc>
              <a:spcBef>
                <a:spcPts val="95"/>
              </a:spcBef>
            </a:pPr>
            <a:r>
              <a:rPr sz="2000" b="1" spc="-120" dirty="0">
                <a:solidFill>
                  <a:srgbClr val="FFFFFF"/>
                </a:solidFill>
                <a:latin typeface="Tahoma"/>
                <a:cs typeface="Tahoma"/>
              </a:rPr>
              <a:t>Inst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tuti</a:t>
            </a:r>
            <a:r>
              <a:rPr sz="2000" b="1" spc="-1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00" b="1" spc="30" dirty="0">
                <a:solidFill>
                  <a:srgbClr val="FFFFFF"/>
                </a:solidFill>
                <a:latin typeface="Tahoma"/>
                <a:cs typeface="Tahoma"/>
              </a:rPr>
              <a:t>nal  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Alignment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20344"/>
            <a:ext cx="43586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>
                <a:solidFill>
                  <a:srgbClr val="006882"/>
                </a:solidFill>
              </a:rPr>
              <a:t>What </a:t>
            </a:r>
            <a:r>
              <a:rPr sz="4400" spc="30" dirty="0">
                <a:solidFill>
                  <a:srgbClr val="006882"/>
                </a:solidFill>
              </a:rPr>
              <a:t>is </a:t>
            </a:r>
            <a:r>
              <a:rPr sz="4400" spc="185" dirty="0">
                <a:solidFill>
                  <a:srgbClr val="006882"/>
                </a:solidFill>
              </a:rPr>
              <a:t>a</a:t>
            </a:r>
            <a:r>
              <a:rPr sz="4400" spc="-545" dirty="0">
                <a:solidFill>
                  <a:srgbClr val="006882"/>
                </a:solidFill>
              </a:rPr>
              <a:t> </a:t>
            </a:r>
            <a:r>
              <a:rPr sz="4400" spc="65" dirty="0">
                <a:solidFill>
                  <a:srgbClr val="006882"/>
                </a:solidFill>
              </a:rPr>
              <a:t>CMC?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7542" y="1625346"/>
            <a:ext cx="7564120" cy="45021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65"/>
              </a:spcBef>
            </a:pPr>
            <a:r>
              <a:rPr sz="2800" b="1" spc="-229" dirty="0">
                <a:solidFill>
                  <a:srgbClr val="006882"/>
                </a:solidFill>
                <a:latin typeface="Cambria"/>
                <a:cs typeface="Cambria"/>
              </a:rPr>
              <a:t>“</a:t>
            </a:r>
            <a:r>
              <a:rPr sz="2800" b="1" spc="-229" dirty="0">
                <a:solidFill>
                  <a:srgbClr val="006882"/>
                </a:solidFill>
                <a:latin typeface="Tahoma"/>
                <a:cs typeface="Tahoma"/>
              </a:rPr>
              <a:t>a </a:t>
            </a:r>
            <a:r>
              <a:rPr sz="2800" b="1" spc="-10" dirty="0">
                <a:solidFill>
                  <a:srgbClr val="006882"/>
                </a:solidFill>
                <a:latin typeface="Tahoma"/>
                <a:cs typeface="Tahoma"/>
              </a:rPr>
              <a:t>discussion </a:t>
            </a:r>
            <a:r>
              <a:rPr sz="2800" b="1" spc="-114" dirty="0">
                <a:solidFill>
                  <a:srgbClr val="006882"/>
                </a:solidFill>
                <a:latin typeface="Tahoma"/>
                <a:cs typeface="Tahoma"/>
              </a:rPr>
              <a:t>between </a:t>
            </a:r>
            <a:r>
              <a:rPr sz="2800" b="1" spc="114" dirty="0">
                <a:solidFill>
                  <a:srgbClr val="006882"/>
                </a:solidFill>
                <a:latin typeface="Tahoma"/>
                <a:cs typeface="Tahoma"/>
              </a:rPr>
              <a:t>a </a:t>
            </a:r>
            <a:r>
              <a:rPr sz="2800" b="1" spc="-100" dirty="0">
                <a:solidFill>
                  <a:srgbClr val="006882"/>
                </a:solidFill>
                <a:latin typeface="Tahoma"/>
                <a:cs typeface="Tahoma"/>
              </a:rPr>
              <a:t>mentor </a:t>
            </a:r>
            <a:r>
              <a:rPr sz="2800" b="1" spc="30" dirty="0">
                <a:solidFill>
                  <a:srgbClr val="006882"/>
                </a:solidFill>
                <a:latin typeface="Tahoma"/>
                <a:cs typeface="Tahoma"/>
              </a:rPr>
              <a:t>and</a:t>
            </a:r>
            <a:r>
              <a:rPr sz="2800" b="1" spc="-295" dirty="0">
                <a:solidFill>
                  <a:srgbClr val="006882"/>
                </a:solidFill>
                <a:latin typeface="Tahoma"/>
                <a:cs typeface="Tahoma"/>
              </a:rPr>
              <a:t> </a:t>
            </a:r>
            <a:r>
              <a:rPr sz="2800" b="1" spc="-110" dirty="0">
                <a:solidFill>
                  <a:srgbClr val="006882"/>
                </a:solidFill>
                <a:latin typeface="Tahoma"/>
                <a:cs typeface="Tahoma"/>
              </a:rPr>
              <a:t>mentee  that </a:t>
            </a:r>
            <a:r>
              <a:rPr sz="2800" b="1" spc="50" dirty="0">
                <a:solidFill>
                  <a:srgbClr val="006882"/>
                </a:solidFill>
                <a:latin typeface="Tahoma"/>
                <a:cs typeface="Tahoma"/>
              </a:rPr>
              <a:t>will </a:t>
            </a:r>
            <a:r>
              <a:rPr sz="2800" b="1" spc="-40" dirty="0">
                <a:solidFill>
                  <a:srgbClr val="006882"/>
                </a:solidFill>
                <a:latin typeface="Tahoma"/>
                <a:cs typeface="Tahoma"/>
              </a:rPr>
              <a:t>assist </a:t>
            </a:r>
            <a:r>
              <a:rPr sz="2800" b="1" spc="-150" dirty="0">
                <a:solidFill>
                  <a:srgbClr val="006882"/>
                </a:solidFill>
                <a:latin typeface="Tahoma"/>
                <a:cs typeface="Tahoma"/>
              </a:rPr>
              <a:t>both </a:t>
            </a:r>
            <a:r>
              <a:rPr sz="2800" b="1" spc="-65" dirty="0">
                <a:solidFill>
                  <a:srgbClr val="006882"/>
                </a:solidFill>
                <a:latin typeface="Tahoma"/>
                <a:cs typeface="Tahoma"/>
              </a:rPr>
              <a:t>parties </a:t>
            </a:r>
            <a:r>
              <a:rPr sz="2800" b="1" spc="-210" dirty="0">
                <a:solidFill>
                  <a:srgbClr val="006882"/>
                </a:solidFill>
                <a:latin typeface="Tahoma"/>
                <a:cs typeface="Tahoma"/>
              </a:rPr>
              <a:t>to </a:t>
            </a:r>
            <a:r>
              <a:rPr sz="2800" b="1" spc="-35" dirty="0">
                <a:solidFill>
                  <a:srgbClr val="006882"/>
                </a:solidFill>
                <a:latin typeface="Tahoma"/>
                <a:cs typeface="Tahoma"/>
              </a:rPr>
              <a:t>break </a:t>
            </a:r>
            <a:r>
              <a:rPr sz="2800" b="1" spc="-105" dirty="0">
                <a:solidFill>
                  <a:srgbClr val="006882"/>
                </a:solidFill>
                <a:latin typeface="Tahoma"/>
                <a:cs typeface="Tahoma"/>
              </a:rPr>
              <a:t>trough  </a:t>
            </a:r>
            <a:r>
              <a:rPr sz="2800" b="1" spc="-210" dirty="0">
                <a:solidFill>
                  <a:srgbClr val="006882"/>
                </a:solidFill>
                <a:latin typeface="Tahoma"/>
                <a:cs typeface="Tahoma"/>
              </a:rPr>
              <a:t>to </a:t>
            </a:r>
            <a:r>
              <a:rPr sz="2800" b="1" spc="-60" dirty="0">
                <a:solidFill>
                  <a:srgbClr val="006882"/>
                </a:solidFill>
                <a:latin typeface="Tahoma"/>
                <a:cs typeface="Tahoma"/>
              </a:rPr>
              <a:t>new </a:t>
            </a:r>
            <a:r>
              <a:rPr sz="2800" b="1" spc="-20" dirty="0">
                <a:solidFill>
                  <a:srgbClr val="006882"/>
                </a:solidFill>
                <a:latin typeface="Tahoma"/>
                <a:cs typeface="Tahoma"/>
              </a:rPr>
              <a:t>levels </a:t>
            </a:r>
            <a:r>
              <a:rPr sz="2800" b="1" spc="-110" dirty="0">
                <a:solidFill>
                  <a:srgbClr val="006882"/>
                </a:solidFill>
                <a:latin typeface="Tahoma"/>
                <a:cs typeface="Tahoma"/>
              </a:rPr>
              <a:t>of </a:t>
            </a:r>
            <a:r>
              <a:rPr sz="2800" b="1" spc="-40" dirty="0">
                <a:solidFill>
                  <a:srgbClr val="006882"/>
                </a:solidFill>
                <a:latin typeface="Tahoma"/>
                <a:cs typeface="Tahoma"/>
              </a:rPr>
              <a:t>understanding </a:t>
            </a:r>
            <a:r>
              <a:rPr sz="2800" b="1" spc="30" dirty="0">
                <a:solidFill>
                  <a:srgbClr val="006882"/>
                </a:solidFill>
                <a:latin typeface="Tahoma"/>
                <a:cs typeface="Tahoma"/>
              </a:rPr>
              <a:t>and </a:t>
            </a:r>
            <a:r>
              <a:rPr sz="2800" b="1" spc="-55" dirty="0">
                <a:solidFill>
                  <a:srgbClr val="006882"/>
                </a:solidFill>
                <a:latin typeface="Tahoma"/>
                <a:cs typeface="Tahoma"/>
              </a:rPr>
              <a:t>insight  </a:t>
            </a:r>
            <a:r>
              <a:rPr sz="2800" b="1" spc="-85" dirty="0">
                <a:solidFill>
                  <a:srgbClr val="006882"/>
                </a:solidFill>
                <a:latin typeface="Tahoma"/>
                <a:cs typeface="Tahoma"/>
              </a:rPr>
              <a:t>on </a:t>
            </a:r>
            <a:r>
              <a:rPr sz="2800" b="1" spc="-10" dirty="0">
                <a:solidFill>
                  <a:srgbClr val="006882"/>
                </a:solidFill>
                <a:latin typeface="Tahoma"/>
                <a:cs typeface="Tahoma"/>
              </a:rPr>
              <a:t>specific</a:t>
            </a:r>
            <a:r>
              <a:rPr sz="2800" b="1" spc="-130" dirty="0">
                <a:solidFill>
                  <a:srgbClr val="006882"/>
                </a:solidFill>
                <a:latin typeface="Tahoma"/>
                <a:cs typeface="Tahoma"/>
              </a:rPr>
              <a:t> </a:t>
            </a:r>
            <a:r>
              <a:rPr sz="2800" b="1" spc="-150" dirty="0">
                <a:solidFill>
                  <a:srgbClr val="006882"/>
                </a:solidFill>
                <a:latin typeface="Tahoma"/>
                <a:cs typeface="Tahoma"/>
              </a:rPr>
              <a:t>topics</a:t>
            </a:r>
            <a:r>
              <a:rPr sz="2800" b="1" spc="-150" dirty="0">
                <a:solidFill>
                  <a:srgbClr val="006882"/>
                </a:solidFill>
                <a:latin typeface="Cambria"/>
                <a:cs typeface="Cambria"/>
              </a:rPr>
              <a:t>”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Authentic </a:t>
            </a:r>
            <a:r>
              <a:rPr sz="2800" b="1" spc="95" dirty="0">
                <a:solidFill>
                  <a:srgbClr val="006882"/>
                </a:solidFill>
                <a:latin typeface="Arial"/>
                <a:cs typeface="Arial"/>
              </a:rPr>
              <a:t>and</a:t>
            </a:r>
            <a:r>
              <a:rPr sz="2800" b="1" spc="-25" dirty="0">
                <a:solidFill>
                  <a:srgbClr val="006882"/>
                </a:solidFill>
                <a:latin typeface="Arial"/>
                <a:cs typeface="Arial"/>
              </a:rPr>
              <a:t> reflective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882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marR="2536190" indent="-228600">
              <a:lnSpc>
                <a:spcPts val="269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Provides </a:t>
            </a:r>
            <a:r>
              <a:rPr sz="2800" b="1" spc="15" dirty="0">
                <a:solidFill>
                  <a:srgbClr val="006882"/>
                </a:solidFill>
                <a:latin typeface="Arial"/>
                <a:cs typeface="Arial"/>
              </a:rPr>
              <a:t>different </a:t>
            </a:r>
            <a:r>
              <a:rPr sz="2800" b="1" spc="-40" dirty="0">
                <a:solidFill>
                  <a:srgbClr val="006882"/>
                </a:solidFill>
                <a:latin typeface="Arial"/>
                <a:cs typeface="Arial"/>
              </a:rPr>
              <a:t>views </a:t>
            </a:r>
            <a:r>
              <a:rPr sz="2800" b="1" spc="95" dirty="0">
                <a:solidFill>
                  <a:srgbClr val="006882"/>
                </a:solidFill>
                <a:latin typeface="Arial"/>
                <a:cs typeface="Arial"/>
              </a:rPr>
              <a:t>and  and</a:t>
            </a:r>
            <a:r>
              <a:rPr sz="2800" b="1" spc="-5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114" dirty="0">
                <a:solidFill>
                  <a:srgbClr val="006882"/>
                </a:solidFill>
                <a:latin typeface="Arial"/>
                <a:cs typeface="Arial"/>
              </a:rPr>
              <a:t>perspectives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882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Facilitates </a:t>
            </a: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confidence 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act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8340" y="3203448"/>
            <a:ext cx="2747771" cy="2663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18592"/>
            <a:ext cx="7298690" cy="13011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60"/>
              </a:lnSpc>
              <a:spcBef>
                <a:spcPts val="695"/>
              </a:spcBef>
            </a:pPr>
            <a:r>
              <a:rPr sz="4400" spc="-125" dirty="0">
                <a:solidFill>
                  <a:srgbClr val="006882"/>
                </a:solidFill>
              </a:rPr>
              <a:t>The </a:t>
            </a:r>
            <a:r>
              <a:rPr sz="4400" spc="-155" dirty="0">
                <a:solidFill>
                  <a:srgbClr val="006882"/>
                </a:solidFill>
              </a:rPr>
              <a:t>purpose </a:t>
            </a:r>
            <a:r>
              <a:rPr sz="4400" spc="-165" dirty="0">
                <a:solidFill>
                  <a:srgbClr val="006882"/>
                </a:solidFill>
              </a:rPr>
              <a:t>of </a:t>
            </a:r>
            <a:r>
              <a:rPr sz="4400" spc="185" dirty="0">
                <a:solidFill>
                  <a:srgbClr val="006882"/>
                </a:solidFill>
              </a:rPr>
              <a:t>a </a:t>
            </a:r>
            <a:r>
              <a:rPr sz="4400" spc="135" dirty="0">
                <a:solidFill>
                  <a:srgbClr val="006882"/>
                </a:solidFill>
              </a:rPr>
              <a:t>CMC </a:t>
            </a:r>
            <a:r>
              <a:rPr sz="4400" spc="-100" dirty="0">
                <a:solidFill>
                  <a:srgbClr val="006882"/>
                </a:solidFill>
              </a:rPr>
              <a:t>for</a:t>
            </a:r>
            <a:r>
              <a:rPr sz="4400" spc="-930" dirty="0">
                <a:solidFill>
                  <a:srgbClr val="006882"/>
                </a:solidFill>
              </a:rPr>
              <a:t> </a:t>
            </a:r>
            <a:r>
              <a:rPr sz="4400" spc="185" dirty="0">
                <a:solidFill>
                  <a:srgbClr val="006882"/>
                </a:solidFill>
              </a:rPr>
              <a:t>a  </a:t>
            </a:r>
            <a:r>
              <a:rPr sz="4400" spc="-135" dirty="0">
                <a:solidFill>
                  <a:srgbClr val="006882"/>
                </a:solidFill>
              </a:rPr>
              <a:t>Mentee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96240" y="162915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80">
                <a:moveTo>
                  <a:pt x="611885" y="0"/>
                </a:moveTo>
                <a:lnTo>
                  <a:pt x="564067" y="1840"/>
                </a:lnTo>
                <a:lnTo>
                  <a:pt x="517255" y="7272"/>
                </a:lnTo>
                <a:lnTo>
                  <a:pt x="471586" y="16159"/>
                </a:lnTo>
                <a:lnTo>
                  <a:pt x="427195" y="28365"/>
                </a:lnTo>
                <a:lnTo>
                  <a:pt x="384219" y="43754"/>
                </a:lnTo>
                <a:lnTo>
                  <a:pt x="342794" y="62190"/>
                </a:lnTo>
                <a:lnTo>
                  <a:pt x="303055" y="83537"/>
                </a:lnTo>
                <a:lnTo>
                  <a:pt x="265140" y="107659"/>
                </a:lnTo>
                <a:lnTo>
                  <a:pt x="229182" y="134420"/>
                </a:lnTo>
                <a:lnTo>
                  <a:pt x="195320" y="163684"/>
                </a:lnTo>
                <a:lnTo>
                  <a:pt x="163689" y="195315"/>
                </a:lnTo>
                <a:lnTo>
                  <a:pt x="134424" y="229177"/>
                </a:lnTo>
                <a:lnTo>
                  <a:pt x="107663" y="265134"/>
                </a:lnTo>
                <a:lnTo>
                  <a:pt x="83540" y="303050"/>
                </a:lnTo>
                <a:lnTo>
                  <a:pt x="62192" y="342788"/>
                </a:lnTo>
                <a:lnTo>
                  <a:pt x="43756" y="384214"/>
                </a:lnTo>
                <a:lnTo>
                  <a:pt x="28366" y="427191"/>
                </a:lnTo>
                <a:lnTo>
                  <a:pt x="16160" y="471582"/>
                </a:lnTo>
                <a:lnTo>
                  <a:pt x="7273" y="517252"/>
                </a:lnTo>
                <a:lnTo>
                  <a:pt x="1840" y="564065"/>
                </a:lnTo>
                <a:lnTo>
                  <a:pt x="0" y="611886"/>
                </a:lnTo>
                <a:lnTo>
                  <a:pt x="1840" y="659706"/>
                </a:lnTo>
                <a:lnTo>
                  <a:pt x="7273" y="706519"/>
                </a:lnTo>
                <a:lnTo>
                  <a:pt x="16160" y="752189"/>
                </a:lnTo>
                <a:lnTo>
                  <a:pt x="28366" y="796580"/>
                </a:lnTo>
                <a:lnTo>
                  <a:pt x="43756" y="839557"/>
                </a:lnTo>
                <a:lnTo>
                  <a:pt x="62192" y="880983"/>
                </a:lnTo>
                <a:lnTo>
                  <a:pt x="83540" y="920721"/>
                </a:lnTo>
                <a:lnTo>
                  <a:pt x="107663" y="958637"/>
                </a:lnTo>
                <a:lnTo>
                  <a:pt x="134424" y="994594"/>
                </a:lnTo>
                <a:lnTo>
                  <a:pt x="163689" y="1028456"/>
                </a:lnTo>
                <a:lnTo>
                  <a:pt x="195320" y="1060087"/>
                </a:lnTo>
                <a:lnTo>
                  <a:pt x="229182" y="1089351"/>
                </a:lnTo>
                <a:lnTo>
                  <a:pt x="265140" y="1116112"/>
                </a:lnTo>
                <a:lnTo>
                  <a:pt x="303055" y="1140234"/>
                </a:lnTo>
                <a:lnTo>
                  <a:pt x="342794" y="1161581"/>
                </a:lnTo>
                <a:lnTo>
                  <a:pt x="384219" y="1180017"/>
                </a:lnTo>
                <a:lnTo>
                  <a:pt x="427195" y="1195406"/>
                </a:lnTo>
                <a:lnTo>
                  <a:pt x="471586" y="1207612"/>
                </a:lnTo>
                <a:lnTo>
                  <a:pt x="517255" y="1216499"/>
                </a:lnTo>
                <a:lnTo>
                  <a:pt x="564067" y="1221931"/>
                </a:lnTo>
                <a:lnTo>
                  <a:pt x="611885" y="1223772"/>
                </a:lnTo>
                <a:lnTo>
                  <a:pt x="659706" y="1221931"/>
                </a:lnTo>
                <a:lnTo>
                  <a:pt x="706519" y="1216499"/>
                </a:lnTo>
                <a:lnTo>
                  <a:pt x="752189" y="1207612"/>
                </a:lnTo>
                <a:lnTo>
                  <a:pt x="796580" y="1195406"/>
                </a:lnTo>
                <a:lnTo>
                  <a:pt x="839557" y="1180017"/>
                </a:lnTo>
                <a:lnTo>
                  <a:pt x="880983" y="1161581"/>
                </a:lnTo>
                <a:lnTo>
                  <a:pt x="920721" y="1140234"/>
                </a:lnTo>
                <a:lnTo>
                  <a:pt x="958637" y="1116112"/>
                </a:lnTo>
                <a:lnTo>
                  <a:pt x="994594" y="1089351"/>
                </a:lnTo>
                <a:lnTo>
                  <a:pt x="1028456" y="1060087"/>
                </a:lnTo>
                <a:lnTo>
                  <a:pt x="1060087" y="1028456"/>
                </a:lnTo>
                <a:lnTo>
                  <a:pt x="1089351" y="994594"/>
                </a:lnTo>
                <a:lnTo>
                  <a:pt x="1116112" y="958637"/>
                </a:lnTo>
                <a:lnTo>
                  <a:pt x="1140234" y="920721"/>
                </a:lnTo>
                <a:lnTo>
                  <a:pt x="1161581" y="880983"/>
                </a:lnTo>
                <a:lnTo>
                  <a:pt x="1180017" y="839557"/>
                </a:lnTo>
                <a:lnTo>
                  <a:pt x="1195406" y="796580"/>
                </a:lnTo>
                <a:lnTo>
                  <a:pt x="1207612" y="752189"/>
                </a:lnTo>
                <a:lnTo>
                  <a:pt x="1216499" y="706519"/>
                </a:lnTo>
                <a:lnTo>
                  <a:pt x="1221931" y="659706"/>
                </a:lnTo>
                <a:lnTo>
                  <a:pt x="1223772" y="611886"/>
                </a:lnTo>
                <a:lnTo>
                  <a:pt x="1221931" y="564065"/>
                </a:lnTo>
                <a:lnTo>
                  <a:pt x="1216499" y="517252"/>
                </a:lnTo>
                <a:lnTo>
                  <a:pt x="1207612" y="471582"/>
                </a:lnTo>
                <a:lnTo>
                  <a:pt x="1195406" y="427191"/>
                </a:lnTo>
                <a:lnTo>
                  <a:pt x="1180017" y="384214"/>
                </a:lnTo>
                <a:lnTo>
                  <a:pt x="1161581" y="342788"/>
                </a:lnTo>
                <a:lnTo>
                  <a:pt x="1140234" y="303050"/>
                </a:lnTo>
                <a:lnTo>
                  <a:pt x="1116112" y="265134"/>
                </a:lnTo>
                <a:lnTo>
                  <a:pt x="1089351" y="229177"/>
                </a:lnTo>
                <a:lnTo>
                  <a:pt x="1060087" y="195315"/>
                </a:lnTo>
                <a:lnTo>
                  <a:pt x="1028456" y="163684"/>
                </a:lnTo>
                <a:lnTo>
                  <a:pt x="994594" y="134420"/>
                </a:lnTo>
                <a:lnTo>
                  <a:pt x="958637" y="107659"/>
                </a:lnTo>
                <a:lnTo>
                  <a:pt x="920721" y="83537"/>
                </a:lnTo>
                <a:lnTo>
                  <a:pt x="880983" y="62190"/>
                </a:lnTo>
                <a:lnTo>
                  <a:pt x="839557" y="43754"/>
                </a:lnTo>
                <a:lnTo>
                  <a:pt x="796580" y="28365"/>
                </a:lnTo>
                <a:lnTo>
                  <a:pt x="752189" y="16159"/>
                </a:lnTo>
                <a:lnTo>
                  <a:pt x="706519" y="7272"/>
                </a:lnTo>
                <a:lnTo>
                  <a:pt x="659706" y="1840"/>
                </a:lnTo>
                <a:lnTo>
                  <a:pt x="61188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455" y="170078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80">
                <a:moveTo>
                  <a:pt x="611886" y="0"/>
                </a:moveTo>
                <a:lnTo>
                  <a:pt x="564065" y="1840"/>
                </a:lnTo>
                <a:lnTo>
                  <a:pt x="517252" y="7272"/>
                </a:lnTo>
                <a:lnTo>
                  <a:pt x="471582" y="16159"/>
                </a:lnTo>
                <a:lnTo>
                  <a:pt x="427191" y="28365"/>
                </a:lnTo>
                <a:lnTo>
                  <a:pt x="384214" y="43754"/>
                </a:lnTo>
                <a:lnTo>
                  <a:pt x="342788" y="62190"/>
                </a:lnTo>
                <a:lnTo>
                  <a:pt x="303050" y="83537"/>
                </a:lnTo>
                <a:lnTo>
                  <a:pt x="265134" y="107659"/>
                </a:lnTo>
                <a:lnTo>
                  <a:pt x="229177" y="134420"/>
                </a:lnTo>
                <a:lnTo>
                  <a:pt x="195315" y="163684"/>
                </a:lnTo>
                <a:lnTo>
                  <a:pt x="163684" y="195315"/>
                </a:lnTo>
                <a:lnTo>
                  <a:pt x="134420" y="229177"/>
                </a:lnTo>
                <a:lnTo>
                  <a:pt x="107659" y="265134"/>
                </a:lnTo>
                <a:lnTo>
                  <a:pt x="83537" y="303050"/>
                </a:lnTo>
                <a:lnTo>
                  <a:pt x="62190" y="342788"/>
                </a:lnTo>
                <a:lnTo>
                  <a:pt x="43754" y="384214"/>
                </a:lnTo>
                <a:lnTo>
                  <a:pt x="28365" y="427191"/>
                </a:lnTo>
                <a:lnTo>
                  <a:pt x="16159" y="471582"/>
                </a:lnTo>
                <a:lnTo>
                  <a:pt x="7272" y="517252"/>
                </a:lnTo>
                <a:lnTo>
                  <a:pt x="1840" y="564065"/>
                </a:lnTo>
                <a:lnTo>
                  <a:pt x="0" y="611886"/>
                </a:lnTo>
                <a:lnTo>
                  <a:pt x="1840" y="659706"/>
                </a:lnTo>
                <a:lnTo>
                  <a:pt x="7272" y="706519"/>
                </a:lnTo>
                <a:lnTo>
                  <a:pt x="16159" y="752189"/>
                </a:lnTo>
                <a:lnTo>
                  <a:pt x="28365" y="796580"/>
                </a:lnTo>
                <a:lnTo>
                  <a:pt x="43754" y="839557"/>
                </a:lnTo>
                <a:lnTo>
                  <a:pt x="62190" y="880983"/>
                </a:lnTo>
                <a:lnTo>
                  <a:pt x="83537" y="920721"/>
                </a:lnTo>
                <a:lnTo>
                  <a:pt x="107659" y="958637"/>
                </a:lnTo>
                <a:lnTo>
                  <a:pt x="134420" y="994594"/>
                </a:lnTo>
                <a:lnTo>
                  <a:pt x="163684" y="1028456"/>
                </a:lnTo>
                <a:lnTo>
                  <a:pt x="195315" y="1060087"/>
                </a:lnTo>
                <a:lnTo>
                  <a:pt x="229177" y="1089351"/>
                </a:lnTo>
                <a:lnTo>
                  <a:pt x="265134" y="1116112"/>
                </a:lnTo>
                <a:lnTo>
                  <a:pt x="303050" y="1140234"/>
                </a:lnTo>
                <a:lnTo>
                  <a:pt x="342788" y="1161581"/>
                </a:lnTo>
                <a:lnTo>
                  <a:pt x="384214" y="1180017"/>
                </a:lnTo>
                <a:lnTo>
                  <a:pt x="427191" y="1195406"/>
                </a:lnTo>
                <a:lnTo>
                  <a:pt x="471582" y="1207612"/>
                </a:lnTo>
                <a:lnTo>
                  <a:pt x="517252" y="1216499"/>
                </a:lnTo>
                <a:lnTo>
                  <a:pt x="564065" y="1221931"/>
                </a:lnTo>
                <a:lnTo>
                  <a:pt x="611886" y="1223771"/>
                </a:lnTo>
                <a:lnTo>
                  <a:pt x="659706" y="1221931"/>
                </a:lnTo>
                <a:lnTo>
                  <a:pt x="706519" y="1216499"/>
                </a:lnTo>
                <a:lnTo>
                  <a:pt x="752189" y="1207612"/>
                </a:lnTo>
                <a:lnTo>
                  <a:pt x="796580" y="1195406"/>
                </a:lnTo>
                <a:lnTo>
                  <a:pt x="839557" y="1180017"/>
                </a:lnTo>
                <a:lnTo>
                  <a:pt x="880983" y="1161581"/>
                </a:lnTo>
                <a:lnTo>
                  <a:pt x="920721" y="1140234"/>
                </a:lnTo>
                <a:lnTo>
                  <a:pt x="958637" y="1116112"/>
                </a:lnTo>
                <a:lnTo>
                  <a:pt x="994594" y="1089351"/>
                </a:lnTo>
                <a:lnTo>
                  <a:pt x="1028456" y="1060087"/>
                </a:lnTo>
                <a:lnTo>
                  <a:pt x="1060087" y="1028456"/>
                </a:lnTo>
                <a:lnTo>
                  <a:pt x="1089351" y="994594"/>
                </a:lnTo>
                <a:lnTo>
                  <a:pt x="1116112" y="958637"/>
                </a:lnTo>
                <a:lnTo>
                  <a:pt x="1140234" y="920721"/>
                </a:lnTo>
                <a:lnTo>
                  <a:pt x="1161581" y="880983"/>
                </a:lnTo>
                <a:lnTo>
                  <a:pt x="1180017" y="839557"/>
                </a:lnTo>
                <a:lnTo>
                  <a:pt x="1195406" y="796580"/>
                </a:lnTo>
                <a:lnTo>
                  <a:pt x="1207612" y="752189"/>
                </a:lnTo>
                <a:lnTo>
                  <a:pt x="1216499" y="706519"/>
                </a:lnTo>
                <a:lnTo>
                  <a:pt x="1221931" y="659706"/>
                </a:lnTo>
                <a:lnTo>
                  <a:pt x="1223771" y="611886"/>
                </a:lnTo>
                <a:lnTo>
                  <a:pt x="1221931" y="564065"/>
                </a:lnTo>
                <a:lnTo>
                  <a:pt x="1216499" y="517252"/>
                </a:lnTo>
                <a:lnTo>
                  <a:pt x="1207612" y="471582"/>
                </a:lnTo>
                <a:lnTo>
                  <a:pt x="1195406" y="427191"/>
                </a:lnTo>
                <a:lnTo>
                  <a:pt x="1180017" y="384214"/>
                </a:lnTo>
                <a:lnTo>
                  <a:pt x="1161581" y="342788"/>
                </a:lnTo>
                <a:lnTo>
                  <a:pt x="1140234" y="303050"/>
                </a:lnTo>
                <a:lnTo>
                  <a:pt x="1116112" y="265134"/>
                </a:lnTo>
                <a:lnTo>
                  <a:pt x="1089351" y="229177"/>
                </a:lnTo>
                <a:lnTo>
                  <a:pt x="1060087" y="195315"/>
                </a:lnTo>
                <a:lnTo>
                  <a:pt x="1028456" y="163684"/>
                </a:lnTo>
                <a:lnTo>
                  <a:pt x="994594" y="134420"/>
                </a:lnTo>
                <a:lnTo>
                  <a:pt x="958637" y="107659"/>
                </a:lnTo>
                <a:lnTo>
                  <a:pt x="920721" y="83537"/>
                </a:lnTo>
                <a:lnTo>
                  <a:pt x="880983" y="62190"/>
                </a:lnTo>
                <a:lnTo>
                  <a:pt x="839557" y="43754"/>
                </a:lnTo>
                <a:lnTo>
                  <a:pt x="796580" y="28365"/>
                </a:lnTo>
                <a:lnTo>
                  <a:pt x="752189" y="16159"/>
                </a:lnTo>
                <a:lnTo>
                  <a:pt x="706519" y="7272"/>
                </a:lnTo>
                <a:lnTo>
                  <a:pt x="659706" y="1840"/>
                </a:lnTo>
                <a:lnTo>
                  <a:pt x="611886" y="0"/>
                </a:lnTo>
                <a:close/>
              </a:path>
            </a:pathLst>
          </a:custGeom>
          <a:solidFill>
            <a:srgbClr val="00D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4300" y="170078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80">
                <a:moveTo>
                  <a:pt x="611886" y="0"/>
                </a:moveTo>
                <a:lnTo>
                  <a:pt x="564065" y="1840"/>
                </a:lnTo>
                <a:lnTo>
                  <a:pt x="517252" y="7272"/>
                </a:lnTo>
                <a:lnTo>
                  <a:pt x="471582" y="16159"/>
                </a:lnTo>
                <a:lnTo>
                  <a:pt x="427191" y="28365"/>
                </a:lnTo>
                <a:lnTo>
                  <a:pt x="384214" y="43754"/>
                </a:lnTo>
                <a:lnTo>
                  <a:pt x="342788" y="62190"/>
                </a:lnTo>
                <a:lnTo>
                  <a:pt x="303050" y="83537"/>
                </a:lnTo>
                <a:lnTo>
                  <a:pt x="265134" y="107659"/>
                </a:lnTo>
                <a:lnTo>
                  <a:pt x="229177" y="134420"/>
                </a:lnTo>
                <a:lnTo>
                  <a:pt x="195315" y="163684"/>
                </a:lnTo>
                <a:lnTo>
                  <a:pt x="163684" y="195315"/>
                </a:lnTo>
                <a:lnTo>
                  <a:pt x="134420" y="229177"/>
                </a:lnTo>
                <a:lnTo>
                  <a:pt x="107659" y="265134"/>
                </a:lnTo>
                <a:lnTo>
                  <a:pt x="83537" y="303050"/>
                </a:lnTo>
                <a:lnTo>
                  <a:pt x="62190" y="342788"/>
                </a:lnTo>
                <a:lnTo>
                  <a:pt x="43754" y="384214"/>
                </a:lnTo>
                <a:lnTo>
                  <a:pt x="28365" y="427191"/>
                </a:lnTo>
                <a:lnTo>
                  <a:pt x="16159" y="471582"/>
                </a:lnTo>
                <a:lnTo>
                  <a:pt x="7272" y="517252"/>
                </a:lnTo>
                <a:lnTo>
                  <a:pt x="1840" y="564065"/>
                </a:lnTo>
                <a:lnTo>
                  <a:pt x="0" y="611886"/>
                </a:lnTo>
                <a:lnTo>
                  <a:pt x="1840" y="659706"/>
                </a:lnTo>
                <a:lnTo>
                  <a:pt x="7272" y="706519"/>
                </a:lnTo>
                <a:lnTo>
                  <a:pt x="16159" y="752189"/>
                </a:lnTo>
                <a:lnTo>
                  <a:pt x="28365" y="796580"/>
                </a:lnTo>
                <a:lnTo>
                  <a:pt x="43754" y="839557"/>
                </a:lnTo>
                <a:lnTo>
                  <a:pt x="62190" y="880983"/>
                </a:lnTo>
                <a:lnTo>
                  <a:pt x="83537" y="920721"/>
                </a:lnTo>
                <a:lnTo>
                  <a:pt x="107659" y="958637"/>
                </a:lnTo>
                <a:lnTo>
                  <a:pt x="134420" y="994594"/>
                </a:lnTo>
                <a:lnTo>
                  <a:pt x="163684" y="1028456"/>
                </a:lnTo>
                <a:lnTo>
                  <a:pt x="195315" y="1060087"/>
                </a:lnTo>
                <a:lnTo>
                  <a:pt x="229177" y="1089351"/>
                </a:lnTo>
                <a:lnTo>
                  <a:pt x="265134" y="1116112"/>
                </a:lnTo>
                <a:lnTo>
                  <a:pt x="303050" y="1140234"/>
                </a:lnTo>
                <a:lnTo>
                  <a:pt x="342788" y="1161581"/>
                </a:lnTo>
                <a:lnTo>
                  <a:pt x="384214" y="1180017"/>
                </a:lnTo>
                <a:lnTo>
                  <a:pt x="427191" y="1195406"/>
                </a:lnTo>
                <a:lnTo>
                  <a:pt x="471582" y="1207612"/>
                </a:lnTo>
                <a:lnTo>
                  <a:pt x="517252" y="1216499"/>
                </a:lnTo>
                <a:lnTo>
                  <a:pt x="564065" y="1221931"/>
                </a:lnTo>
                <a:lnTo>
                  <a:pt x="611886" y="1223771"/>
                </a:lnTo>
                <a:lnTo>
                  <a:pt x="659706" y="1221931"/>
                </a:lnTo>
                <a:lnTo>
                  <a:pt x="706519" y="1216499"/>
                </a:lnTo>
                <a:lnTo>
                  <a:pt x="752189" y="1207612"/>
                </a:lnTo>
                <a:lnTo>
                  <a:pt x="796580" y="1195406"/>
                </a:lnTo>
                <a:lnTo>
                  <a:pt x="839557" y="1180017"/>
                </a:lnTo>
                <a:lnTo>
                  <a:pt x="880983" y="1161581"/>
                </a:lnTo>
                <a:lnTo>
                  <a:pt x="920721" y="1140234"/>
                </a:lnTo>
                <a:lnTo>
                  <a:pt x="958637" y="1116112"/>
                </a:lnTo>
                <a:lnTo>
                  <a:pt x="994594" y="1089351"/>
                </a:lnTo>
                <a:lnTo>
                  <a:pt x="1028456" y="1060087"/>
                </a:lnTo>
                <a:lnTo>
                  <a:pt x="1060087" y="1028456"/>
                </a:lnTo>
                <a:lnTo>
                  <a:pt x="1089351" y="994594"/>
                </a:lnTo>
                <a:lnTo>
                  <a:pt x="1116112" y="958637"/>
                </a:lnTo>
                <a:lnTo>
                  <a:pt x="1140234" y="920721"/>
                </a:lnTo>
                <a:lnTo>
                  <a:pt x="1161581" y="880983"/>
                </a:lnTo>
                <a:lnTo>
                  <a:pt x="1180017" y="839557"/>
                </a:lnTo>
                <a:lnTo>
                  <a:pt x="1195406" y="796580"/>
                </a:lnTo>
                <a:lnTo>
                  <a:pt x="1207612" y="752189"/>
                </a:lnTo>
                <a:lnTo>
                  <a:pt x="1216499" y="706519"/>
                </a:lnTo>
                <a:lnTo>
                  <a:pt x="1221931" y="659706"/>
                </a:lnTo>
                <a:lnTo>
                  <a:pt x="1223772" y="611886"/>
                </a:lnTo>
                <a:lnTo>
                  <a:pt x="1221931" y="564065"/>
                </a:lnTo>
                <a:lnTo>
                  <a:pt x="1216499" y="517252"/>
                </a:lnTo>
                <a:lnTo>
                  <a:pt x="1207612" y="471582"/>
                </a:lnTo>
                <a:lnTo>
                  <a:pt x="1195406" y="427191"/>
                </a:lnTo>
                <a:lnTo>
                  <a:pt x="1180017" y="384214"/>
                </a:lnTo>
                <a:lnTo>
                  <a:pt x="1161581" y="342788"/>
                </a:lnTo>
                <a:lnTo>
                  <a:pt x="1140234" y="303050"/>
                </a:lnTo>
                <a:lnTo>
                  <a:pt x="1116112" y="265134"/>
                </a:lnTo>
                <a:lnTo>
                  <a:pt x="1089351" y="229177"/>
                </a:lnTo>
                <a:lnTo>
                  <a:pt x="1060087" y="195315"/>
                </a:lnTo>
                <a:lnTo>
                  <a:pt x="1028456" y="163684"/>
                </a:lnTo>
                <a:lnTo>
                  <a:pt x="994594" y="134420"/>
                </a:lnTo>
                <a:lnTo>
                  <a:pt x="958637" y="107659"/>
                </a:lnTo>
                <a:lnTo>
                  <a:pt x="920721" y="83537"/>
                </a:lnTo>
                <a:lnTo>
                  <a:pt x="880983" y="62190"/>
                </a:lnTo>
                <a:lnTo>
                  <a:pt x="839557" y="43754"/>
                </a:lnTo>
                <a:lnTo>
                  <a:pt x="796580" y="28365"/>
                </a:lnTo>
                <a:lnTo>
                  <a:pt x="752189" y="16159"/>
                </a:lnTo>
                <a:lnTo>
                  <a:pt x="706519" y="7272"/>
                </a:lnTo>
                <a:lnTo>
                  <a:pt x="659706" y="1840"/>
                </a:lnTo>
                <a:lnTo>
                  <a:pt x="61188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4144" y="170078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80">
                <a:moveTo>
                  <a:pt x="611885" y="0"/>
                </a:moveTo>
                <a:lnTo>
                  <a:pt x="564065" y="1840"/>
                </a:lnTo>
                <a:lnTo>
                  <a:pt x="517252" y="7272"/>
                </a:lnTo>
                <a:lnTo>
                  <a:pt x="471582" y="16159"/>
                </a:lnTo>
                <a:lnTo>
                  <a:pt x="427191" y="28365"/>
                </a:lnTo>
                <a:lnTo>
                  <a:pt x="384214" y="43754"/>
                </a:lnTo>
                <a:lnTo>
                  <a:pt x="342788" y="62190"/>
                </a:lnTo>
                <a:lnTo>
                  <a:pt x="303050" y="83537"/>
                </a:lnTo>
                <a:lnTo>
                  <a:pt x="265134" y="107659"/>
                </a:lnTo>
                <a:lnTo>
                  <a:pt x="229177" y="134420"/>
                </a:lnTo>
                <a:lnTo>
                  <a:pt x="195315" y="163684"/>
                </a:lnTo>
                <a:lnTo>
                  <a:pt x="163684" y="195315"/>
                </a:lnTo>
                <a:lnTo>
                  <a:pt x="134420" y="229177"/>
                </a:lnTo>
                <a:lnTo>
                  <a:pt x="107659" y="265134"/>
                </a:lnTo>
                <a:lnTo>
                  <a:pt x="83537" y="303050"/>
                </a:lnTo>
                <a:lnTo>
                  <a:pt x="62190" y="342788"/>
                </a:lnTo>
                <a:lnTo>
                  <a:pt x="43754" y="384214"/>
                </a:lnTo>
                <a:lnTo>
                  <a:pt x="28365" y="427191"/>
                </a:lnTo>
                <a:lnTo>
                  <a:pt x="16159" y="471582"/>
                </a:lnTo>
                <a:lnTo>
                  <a:pt x="7272" y="517252"/>
                </a:lnTo>
                <a:lnTo>
                  <a:pt x="1840" y="564065"/>
                </a:lnTo>
                <a:lnTo>
                  <a:pt x="0" y="611886"/>
                </a:lnTo>
                <a:lnTo>
                  <a:pt x="1840" y="659706"/>
                </a:lnTo>
                <a:lnTo>
                  <a:pt x="7272" y="706519"/>
                </a:lnTo>
                <a:lnTo>
                  <a:pt x="16159" y="752189"/>
                </a:lnTo>
                <a:lnTo>
                  <a:pt x="28365" y="796580"/>
                </a:lnTo>
                <a:lnTo>
                  <a:pt x="43754" y="839557"/>
                </a:lnTo>
                <a:lnTo>
                  <a:pt x="62190" y="880983"/>
                </a:lnTo>
                <a:lnTo>
                  <a:pt x="83537" y="920721"/>
                </a:lnTo>
                <a:lnTo>
                  <a:pt x="107659" y="958637"/>
                </a:lnTo>
                <a:lnTo>
                  <a:pt x="134420" y="994594"/>
                </a:lnTo>
                <a:lnTo>
                  <a:pt x="163684" y="1028456"/>
                </a:lnTo>
                <a:lnTo>
                  <a:pt x="195315" y="1060087"/>
                </a:lnTo>
                <a:lnTo>
                  <a:pt x="229177" y="1089351"/>
                </a:lnTo>
                <a:lnTo>
                  <a:pt x="265134" y="1116112"/>
                </a:lnTo>
                <a:lnTo>
                  <a:pt x="303050" y="1140234"/>
                </a:lnTo>
                <a:lnTo>
                  <a:pt x="342788" y="1161581"/>
                </a:lnTo>
                <a:lnTo>
                  <a:pt x="384214" y="1180017"/>
                </a:lnTo>
                <a:lnTo>
                  <a:pt x="427191" y="1195406"/>
                </a:lnTo>
                <a:lnTo>
                  <a:pt x="471582" y="1207612"/>
                </a:lnTo>
                <a:lnTo>
                  <a:pt x="517252" y="1216499"/>
                </a:lnTo>
                <a:lnTo>
                  <a:pt x="564065" y="1221931"/>
                </a:lnTo>
                <a:lnTo>
                  <a:pt x="611885" y="1223771"/>
                </a:lnTo>
                <a:lnTo>
                  <a:pt x="659706" y="1221931"/>
                </a:lnTo>
                <a:lnTo>
                  <a:pt x="706519" y="1216499"/>
                </a:lnTo>
                <a:lnTo>
                  <a:pt x="752189" y="1207612"/>
                </a:lnTo>
                <a:lnTo>
                  <a:pt x="796580" y="1195406"/>
                </a:lnTo>
                <a:lnTo>
                  <a:pt x="839557" y="1180017"/>
                </a:lnTo>
                <a:lnTo>
                  <a:pt x="880983" y="1161581"/>
                </a:lnTo>
                <a:lnTo>
                  <a:pt x="920721" y="1140234"/>
                </a:lnTo>
                <a:lnTo>
                  <a:pt x="958637" y="1116112"/>
                </a:lnTo>
                <a:lnTo>
                  <a:pt x="994594" y="1089351"/>
                </a:lnTo>
                <a:lnTo>
                  <a:pt x="1028456" y="1060087"/>
                </a:lnTo>
                <a:lnTo>
                  <a:pt x="1060087" y="1028456"/>
                </a:lnTo>
                <a:lnTo>
                  <a:pt x="1089351" y="994594"/>
                </a:lnTo>
                <a:lnTo>
                  <a:pt x="1116112" y="958637"/>
                </a:lnTo>
                <a:lnTo>
                  <a:pt x="1140234" y="920721"/>
                </a:lnTo>
                <a:lnTo>
                  <a:pt x="1161581" y="880983"/>
                </a:lnTo>
                <a:lnTo>
                  <a:pt x="1180017" y="839557"/>
                </a:lnTo>
                <a:lnTo>
                  <a:pt x="1195406" y="796580"/>
                </a:lnTo>
                <a:lnTo>
                  <a:pt x="1207612" y="752189"/>
                </a:lnTo>
                <a:lnTo>
                  <a:pt x="1216499" y="706519"/>
                </a:lnTo>
                <a:lnTo>
                  <a:pt x="1221931" y="659706"/>
                </a:lnTo>
                <a:lnTo>
                  <a:pt x="1223772" y="611886"/>
                </a:lnTo>
                <a:lnTo>
                  <a:pt x="1221931" y="564065"/>
                </a:lnTo>
                <a:lnTo>
                  <a:pt x="1216499" y="517252"/>
                </a:lnTo>
                <a:lnTo>
                  <a:pt x="1207612" y="471582"/>
                </a:lnTo>
                <a:lnTo>
                  <a:pt x="1195406" y="427191"/>
                </a:lnTo>
                <a:lnTo>
                  <a:pt x="1180017" y="384214"/>
                </a:lnTo>
                <a:lnTo>
                  <a:pt x="1161581" y="342788"/>
                </a:lnTo>
                <a:lnTo>
                  <a:pt x="1140234" y="303050"/>
                </a:lnTo>
                <a:lnTo>
                  <a:pt x="1116112" y="265134"/>
                </a:lnTo>
                <a:lnTo>
                  <a:pt x="1089351" y="229177"/>
                </a:lnTo>
                <a:lnTo>
                  <a:pt x="1060087" y="195315"/>
                </a:lnTo>
                <a:lnTo>
                  <a:pt x="1028456" y="163684"/>
                </a:lnTo>
                <a:lnTo>
                  <a:pt x="994594" y="134420"/>
                </a:lnTo>
                <a:lnTo>
                  <a:pt x="958637" y="107659"/>
                </a:lnTo>
                <a:lnTo>
                  <a:pt x="920721" y="83537"/>
                </a:lnTo>
                <a:lnTo>
                  <a:pt x="880983" y="62190"/>
                </a:lnTo>
                <a:lnTo>
                  <a:pt x="839557" y="43754"/>
                </a:lnTo>
                <a:lnTo>
                  <a:pt x="796580" y="28365"/>
                </a:lnTo>
                <a:lnTo>
                  <a:pt x="752189" y="16159"/>
                </a:lnTo>
                <a:lnTo>
                  <a:pt x="706519" y="7272"/>
                </a:lnTo>
                <a:lnTo>
                  <a:pt x="659706" y="1840"/>
                </a:lnTo>
                <a:lnTo>
                  <a:pt x="611885" y="0"/>
                </a:lnTo>
                <a:close/>
              </a:path>
            </a:pathLst>
          </a:custGeom>
          <a:solidFill>
            <a:srgbClr val="00D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31607" y="1700783"/>
            <a:ext cx="1225550" cy="1224280"/>
          </a:xfrm>
          <a:custGeom>
            <a:avLst/>
            <a:gdLst/>
            <a:ahLst/>
            <a:cxnLst/>
            <a:rect l="l" t="t" r="r" b="b"/>
            <a:pathLst>
              <a:path w="1225550" h="1224280">
                <a:moveTo>
                  <a:pt x="612648" y="0"/>
                </a:moveTo>
                <a:lnTo>
                  <a:pt x="564773" y="1840"/>
                </a:lnTo>
                <a:lnTo>
                  <a:pt x="517906" y="7272"/>
                </a:lnTo>
                <a:lnTo>
                  <a:pt x="472182" y="16159"/>
                </a:lnTo>
                <a:lnTo>
                  <a:pt x="427737" y="28365"/>
                </a:lnTo>
                <a:lnTo>
                  <a:pt x="384709" y="43754"/>
                </a:lnTo>
                <a:lnTo>
                  <a:pt x="343233" y="62190"/>
                </a:lnTo>
                <a:lnTo>
                  <a:pt x="303445" y="83537"/>
                </a:lnTo>
                <a:lnTo>
                  <a:pt x="265482" y="107659"/>
                </a:lnTo>
                <a:lnTo>
                  <a:pt x="229479" y="134420"/>
                </a:lnTo>
                <a:lnTo>
                  <a:pt x="195574" y="163684"/>
                </a:lnTo>
                <a:lnTo>
                  <a:pt x="163902" y="195315"/>
                </a:lnTo>
                <a:lnTo>
                  <a:pt x="134600" y="229177"/>
                </a:lnTo>
                <a:lnTo>
                  <a:pt x="107804" y="265134"/>
                </a:lnTo>
                <a:lnTo>
                  <a:pt x="83650" y="303050"/>
                </a:lnTo>
                <a:lnTo>
                  <a:pt x="62275" y="342788"/>
                </a:lnTo>
                <a:lnTo>
                  <a:pt x="43814" y="384214"/>
                </a:lnTo>
                <a:lnTo>
                  <a:pt x="28404" y="427191"/>
                </a:lnTo>
                <a:lnTo>
                  <a:pt x="16181" y="471582"/>
                </a:lnTo>
                <a:lnTo>
                  <a:pt x="7282" y="517252"/>
                </a:lnTo>
                <a:lnTo>
                  <a:pt x="1843" y="564065"/>
                </a:lnTo>
                <a:lnTo>
                  <a:pt x="0" y="611886"/>
                </a:lnTo>
                <a:lnTo>
                  <a:pt x="1843" y="659706"/>
                </a:lnTo>
                <a:lnTo>
                  <a:pt x="7282" y="706519"/>
                </a:lnTo>
                <a:lnTo>
                  <a:pt x="16181" y="752189"/>
                </a:lnTo>
                <a:lnTo>
                  <a:pt x="28404" y="796580"/>
                </a:lnTo>
                <a:lnTo>
                  <a:pt x="43814" y="839557"/>
                </a:lnTo>
                <a:lnTo>
                  <a:pt x="62275" y="880983"/>
                </a:lnTo>
                <a:lnTo>
                  <a:pt x="83650" y="920721"/>
                </a:lnTo>
                <a:lnTo>
                  <a:pt x="107804" y="958637"/>
                </a:lnTo>
                <a:lnTo>
                  <a:pt x="134600" y="994594"/>
                </a:lnTo>
                <a:lnTo>
                  <a:pt x="163902" y="1028456"/>
                </a:lnTo>
                <a:lnTo>
                  <a:pt x="195574" y="1060087"/>
                </a:lnTo>
                <a:lnTo>
                  <a:pt x="229479" y="1089351"/>
                </a:lnTo>
                <a:lnTo>
                  <a:pt x="265482" y="1116112"/>
                </a:lnTo>
                <a:lnTo>
                  <a:pt x="303445" y="1140234"/>
                </a:lnTo>
                <a:lnTo>
                  <a:pt x="343233" y="1161581"/>
                </a:lnTo>
                <a:lnTo>
                  <a:pt x="384709" y="1180017"/>
                </a:lnTo>
                <a:lnTo>
                  <a:pt x="427737" y="1195406"/>
                </a:lnTo>
                <a:lnTo>
                  <a:pt x="472182" y="1207612"/>
                </a:lnTo>
                <a:lnTo>
                  <a:pt x="517906" y="1216499"/>
                </a:lnTo>
                <a:lnTo>
                  <a:pt x="564773" y="1221931"/>
                </a:lnTo>
                <a:lnTo>
                  <a:pt x="612648" y="1223771"/>
                </a:lnTo>
                <a:lnTo>
                  <a:pt x="660522" y="1221931"/>
                </a:lnTo>
                <a:lnTo>
                  <a:pt x="707389" y="1216499"/>
                </a:lnTo>
                <a:lnTo>
                  <a:pt x="753113" y="1207612"/>
                </a:lnTo>
                <a:lnTo>
                  <a:pt x="797558" y="1195406"/>
                </a:lnTo>
                <a:lnTo>
                  <a:pt x="840586" y="1180017"/>
                </a:lnTo>
                <a:lnTo>
                  <a:pt x="882062" y="1161581"/>
                </a:lnTo>
                <a:lnTo>
                  <a:pt x="921850" y="1140234"/>
                </a:lnTo>
                <a:lnTo>
                  <a:pt x="959813" y="1116112"/>
                </a:lnTo>
                <a:lnTo>
                  <a:pt x="995816" y="1089351"/>
                </a:lnTo>
                <a:lnTo>
                  <a:pt x="1029721" y="1060087"/>
                </a:lnTo>
                <a:lnTo>
                  <a:pt x="1061393" y="1028456"/>
                </a:lnTo>
                <a:lnTo>
                  <a:pt x="1090695" y="994594"/>
                </a:lnTo>
                <a:lnTo>
                  <a:pt x="1117491" y="958637"/>
                </a:lnTo>
                <a:lnTo>
                  <a:pt x="1141645" y="920721"/>
                </a:lnTo>
                <a:lnTo>
                  <a:pt x="1163020" y="880983"/>
                </a:lnTo>
                <a:lnTo>
                  <a:pt x="1181481" y="839557"/>
                </a:lnTo>
                <a:lnTo>
                  <a:pt x="1196891" y="796580"/>
                </a:lnTo>
                <a:lnTo>
                  <a:pt x="1209114" y="752189"/>
                </a:lnTo>
                <a:lnTo>
                  <a:pt x="1218013" y="706519"/>
                </a:lnTo>
                <a:lnTo>
                  <a:pt x="1223452" y="659706"/>
                </a:lnTo>
                <a:lnTo>
                  <a:pt x="1225296" y="611886"/>
                </a:lnTo>
                <a:lnTo>
                  <a:pt x="1223452" y="564065"/>
                </a:lnTo>
                <a:lnTo>
                  <a:pt x="1218013" y="517252"/>
                </a:lnTo>
                <a:lnTo>
                  <a:pt x="1209114" y="471582"/>
                </a:lnTo>
                <a:lnTo>
                  <a:pt x="1196891" y="427191"/>
                </a:lnTo>
                <a:lnTo>
                  <a:pt x="1181481" y="384214"/>
                </a:lnTo>
                <a:lnTo>
                  <a:pt x="1163020" y="342788"/>
                </a:lnTo>
                <a:lnTo>
                  <a:pt x="1141645" y="303050"/>
                </a:lnTo>
                <a:lnTo>
                  <a:pt x="1117491" y="265134"/>
                </a:lnTo>
                <a:lnTo>
                  <a:pt x="1090695" y="229177"/>
                </a:lnTo>
                <a:lnTo>
                  <a:pt x="1061393" y="195315"/>
                </a:lnTo>
                <a:lnTo>
                  <a:pt x="1029721" y="163684"/>
                </a:lnTo>
                <a:lnTo>
                  <a:pt x="995816" y="134420"/>
                </a:lnTo>
                <a:lnTo>
                  <a:pt x="959813" y="107659"/>
                </a:lnTo>
                <a:lnTo>
                  <a:pt x="921850" y="83537"/>
                </a:lnTo>
                <a:lnTo>
                  <a:pt x="882062" y="62190"/>
                </a:lnTo>
                <a:lnTo>
                  <a:pt x="840586" y="43754"/>
                </a:lnTo>
                <a:lnTo>
                  <a:pt x="797558" y="28365"/>
                </a:lnTo>
                <a:lnTo>
                  <a:pt x="753113" y="16159"/>
                </a:lnTo>
                <a:lnTo>
                  <a:pt x="707389" y="7272"/>
                </a:lnTo>
                <a:lnTo>
                  <a:pt x="660522" y="1840"/>
                </a:lnTo>
                <a:lnTo>
                  <a:pt x="61264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80503" y="3323971"/>
            <a:ext cx="1173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006882"/>
                </a:solidFill>
                <a:latin typeface="Arial"/>
                <a:cs typeface="Arial"/>
              </a:rPr>
              <a:t>Big</a:t>
            </a:r>
            <a:r>
              <a:rPr sz="1800" b="1" spc="-9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6882"/>
                </a:solidFill>
                <a:latin typeface="Arial"/>
                <a:cs typeface="Arial"/>
              </a:rPr>
              <a:t>picture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02422" y="3872865"/>
            <a:ext cx="929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006882"/>
                </a:solidFill>
                <a:latin typeface="Arial"/>
                <a:cs typeface="Arial"/>
              </a:rPr>
              <a:t>thinking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68310" y="4547996"/>
            <a:ext cx="1198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0" dirty="0">
                <a:solidFill>
                  <a:srgbClr val="006882"/>
                </a:solidFill>
                <a:latin typeface="Arial"/>
                <a:cs typeface="Arial"/>
              </a:rPr>
              <a:t>-</a:t>
            </a:r>
            <a:r>
              <a:rPr sz="1800" b="1" spc="-10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006882"/>
                </a:solidFill>
                <a:latin typeface="Arial"/>
                <a:cs typeface="Arial"/>
              </a:rPr>
              <a:t>Actioning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46618" y="5097017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5" dirty="0">
                <a:solidFill>
                  <a:srgbClr val="006882"/>
                </a:solidFill>
                <a:latin typeface="Arial"/>
                <a:cs typeface="Arial"/>
              </a:rPr>
              <a:t>s</a:t>
            </a:r>
            <a:r>
              <a:rPr sz="1800" b="1" spc="-90" dirty="0">
                <a:solidFill>
                  <a:srgbClr val="006882"/>
                </a:solidFill>
                <a:latin typeface="Arial"/>
                <a:cs typeface="Arial"/>
              </a:rPr>
              <a:t>pe</a:t>
            </a:r>
            <a:r>
              <a:rPr sz="1800" b="1" spc="-95" dirty="0">
                <a:solidFill>
                  <a:srgbClr val="006882"/>
                </a:solidFill>
                <a:latin typeface="Arial"/>
                <a:cs typeface="Arial"/>
              </a:rPr>
              <a:t>c</a:t>
            </a:r>
            <a:r>
              <a:rPr sz="1800" b="1" spc="55" dirty="0">
                <a:solidFill>
                  <a:srgbClr val="006882"/>
                </a:solidFill>
                <a:latin typeface="Arial"/>
                <a:cs typeface="Arial"/>
              </a:rPr>
              <a:t>i</a:t>
            </a:r>
            <a:r>
              <a:rPr sz="1800" b="1" spc="60" dirty="0">
                <a:solidFill>
                  <a:srgbClr val="006882"/>
                </a:solidFill>
                <a:latin typeface="Arial"/>
                <a:cs typeface="Arial"/>
              </a:rPr>
              <a:t>f</a:t>
            </a:r>
            <a:r>
              <a:rPr sz="1800" b="1" spc="55" dirty="0">
                <a:solidFill>
                  <a:srgbClr val="006882"/>
                </a:solidFill>
                <a:latin typeface="Arial"/>
                <a:cs typeface="Arial"/>
              </a:rPr>
              <a:t>i</a:t>
            </a:r>
            <a:r>
              <a:rPr sz="1800" b="1" spc="-65" dirty="0">
                <a:solidFill>
                  <a:srgbClr val="006882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0606" y="5645607"/>
            <a:ext cx="1033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1800" b="1" spc="35" dirty="0">
                <a:solidFill>
                  <a:srgbClr val="006882"/>
                </a:solidFill>
                <a:latin typeface="Arial"/>
                <a:cs typeface="Arial"/>
              </a:rPr>
              <a:t>u</a:t>
            </a:r>
            <a:r>
              <a:rPr sz="1800" b="1" spc="-65" dirty="0">
                <a:solidFill>
                  <a:srgbClr val="006882"/>
                </a:solidFill>
                <a:latin typeface="Arial"/>
                <a:cs typeface="Arial"/>
              </a:rPr>
              <a:t>t</a:t>
            </a:r>
            <a:r>
              <a:rPr sz="1800" b="1" spc="-70" dirty="0">
                <a:solidFill>
                  <a:srgbClr val="006882"/>
                </a:solidFill>
                <a:latin typeface="Arial"/>
                <a:cs typeface="Arial"/>
              </a:rPr>
              <a:t>c</a:t>
            </a:r>
            <a:r>
              <a:rPr sz="1800" b="1" spc="-155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rgbClr val="006882"/>
                </a:solidFill>
                <a:latin typeface="Arial"/>
                <a:cs typeface="Arial"/>
              </a:rPr>
              <a:t>m</a:t>
            </a:r>
            <a:r>
              <a:rPr sz="1800" b="1" spc="-20" dirty="0">
                <a:solidFill>
                  <a:srgbClr val="006882"/>
                </a:solidFill>
                <a:latin typeface="Arial"/>
                <a:cs typeface="Arial"/>
              </a:rPr>
              <a:t>e</a:t>
            </a:r>
            <a:r>
              <a:rPr sz="1800" b="1" spc="-160" dirty="0">
                <a:solidFill>
                  <a:srgbClr val="006882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13585" y="3277615"/>
            <a:ext cx="144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6882"/>
                </a:solidFill>
                <a:latin typeface="Arial"/>
                <a:cs typeface="Arial"/>
              </a:rPr>
              <a:t>Allow</a:t>
            </a:r>
            <a:r>
              <a:rPr sz="1800" b="1" spc="-11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882"/>
                </a:solidFill>
                <a:latin typeface="Arial"/>
                <a:cs typeface="Arial"/>
              </a:rPr>
              <a:t>greater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5342" y="3826255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006882"/>
                </a:solidFill>
                <a:latin typeface="Arial"/>
                <a:cs typeface="Arial"/>
              </a:rPr>
              <a:t>i</a:t>
            </a:r>
            <a:r>
              <a:rPr sz="1800" b="1" spc="-55" dirty="0">
                <a:solidFill>
                  <a:srgbClr val="006882"/>
                </a:solidFill>
                <a:latin typeface="Arial"/>
                <a:cs typeface="Arial"/>
              </a:rPr>
              <a:t>n</a:t>
            </a:r>
            <a:r>
              <a:rPr sz="1800" b="1" spc="-60" dirty="0">
                <a:solidFill>
                  <a:srgbClr val="006882"/>
                </a:solidFill>
                <a:latin typeface="Arial"/>
                <a:cs typeface="Arial"/>
              </a:rPr>
              <a:t>s</a:t>
            </a:r>
            <a:r>
              <a:rPr sz="1800" b="1" spc="55" dirty="0">
                <a:solidFill>
                  <a:srgbClr val="006882"/>
                </a:solidFill>
                <a:latin typeface="Arial"/>
                <a:cs typeface="Arial"/>
              </a:rPr>
              <a:t>i</a:t>
            </a:r>
            <a:r>
              <a:rPr sz="1800" b="1" spc="-130" dirty="0">
                <a:solidFill>
                  <a:srgbClr val="006882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006882"/>
                </a:solidFill>
                <a:latin typeface="Arial"/>
                <a:cs typeface="Arial"/>
              </a:rPr>
              <a:t>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82748" y="4375150"/>
            <a:ext cx="11102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0" dirty="0">
                <a:solidFill>
                  <a:srgbClr val="006882"/>
                </a:solidFill>
                <a:latin typeface="Arial"/>
                <a:cs typeface="Arial"/>
              </a:rPr>
              <a:t>- </a:t>
            </a:r>
            <a:r>
              <a:rPr sz="1800" b="1" spc="-150" dirty="0">
                <a:solidFill>
                  <a:srgbClr val="006882"/>
                </a:solidFill>
                <a:latin typeface="Arial"/>
                <a:cs typeface="Arial"/>
              </a:rPr>
              <a:t>A</a:t>
            </a:r>
            <a:r>
              <a:rPr sz="1800" b="1" spc="-32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lang="en-US" sz="1800" b="1" spc="-325" dirty="0">
                <a:solidFill>
                  <a:srgbClr val="006882"/>
                </a:solidFill>
                <a:latin typeface="Arial"/>
                <a:cs typeface="Arial"/>
              </a:rPr>
              <a:t>  </a:t>
            </a:r>
            <a:r>
              <a:rPr sz="1800" b="1" spc="-50" dirty="0">
                <a:solidFill>
                  <a:srgbClr val="006882"/>
                </a:solidFill>
                <a:latin typeface="Arial"/>
                <a:cs typeface="Arial"/>
              </a:rPr>
              <a:t>deeper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6717" y="4923790"/>
            <a:ext cx="1619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882"/>
                </a:solidFill>
                <a:latin typeface="Arial"/>
                <a:cs typeface="Arial"/>
              </a:rPr>
              <a:t>understanding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28825" y="5472785"/>
            <a:ext cx="141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006882"/>
                </a:solidFill>
                <a:latin typeface="Arial"/>
                <a:cs typeface="Arial"/>
              </a:rPr>
              <a:t>of </a:t>
            </a:r>
            <a:r>
              <a:rPr sz="1800" b="1" spc="-30" dirty="0">
                <a:solidFill>
                  <a:srgbClr val="006882"/>
                </a:solidFill>
                <a:latin typeface="Arial"/>
                <a:cs typeface="Arial"/>
              </a:rPr>
              <a:t>cause</a:t>
            </a:r>
            <a:r>
              <a:rPr sz="1800" b="1" spc="-8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006882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26970" y="6021425"/>
            <a:ext cx="61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882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006882"/>
                </a:solidFill>
                <a:latin typeface="Arial"/>
                <a:cs typeface="Arial"/>
              </a:rPr>
              <a:t>f</a:t>
            </a:r>
            <a:r>
              <a:rPr sz="1800" b="1" spc="60" dirty="0">
                <a:solidFill>
                  <a:srgbClr val="006882"/>
                </a:solidFill>
                <a:latin typeface="Arial"/>
                <a:cs typeface="Arial"/>
              </a:rPr>
              <a:t>f</a:t>
            </a:r>
            <a:r>
              <a:rPr sz="1800" b="1" spc="-65" dirty="0">
                <a:solidFill>
                  <a:srgbClr val="006882"/>
                </a:solidFill>
                <a:latin typeface="Arial"/>
                <a:cs typeface="Arial"/>
              </a:rPr>
              <a:t>e</a:t>
            </a:r>
            <a:r>
              <a:rPr sz="1800" b="1" spc="-75" dirty="0">
                <a:solidFill>
                  <a:srgbClr val="006882"/>
                </a:solidFill>
                <a:latin typeface="Arial"/>
                <a:cs typeface="Arial"/>
              </a:rPr>
              <a:t>c</a:t>
            </a:r>
            <a:r>
              <a:rPr sz="1800" b="1" spc="-55" dirty="0">
                <a:solidFill>
                  <a:srgbClr val="006882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0024" y="3267583"/>
            <a:ext cx="138176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95"/>
              </a:spcBef>
            </a:pPr>
            <a:r>
              <a:rPr sz="1600" b="1" spc="55" dirty="0">
                <a:solidFill>
                  <a:srgbClr val="006882"/>
                </a:solidFill>
                <a:latin typeface="Times New Roman"/>
                <a:cs typeface="Times New Roman"/>
              </a:rPr>
              <a:t>Gain</a:t>
            </a:r>
            <a:endParaRPr sz="1600">
              <a:latin typeface="Times New Roman"/>
              <a:cs typeface="Times New Roman"/>
            </a:endParaRPr>
          </a:p>
          <a:p>
            <a:pPr marL="421005" indent="-242570">
              <a:lnSpc>
                <a:spcPct val="100000"/>
              </a:lnSpc>
              <a:spcBef>
                <a:spcPts val="1535"/>
              </a:spcBef>
            </a:pPr>
            <a:r>
              <a:rPr sz="1600" b="1" spc="114" dirty="0">
                <a:solidFill>
                  <a:srgbClr val="006882"/>
                </a:solidFill>
                <a:latin typeface="Times New Roman"/>
                <a:cs typeface="Times New Roman"/>
              </a:rPr>
              <a:t>advantage</a:t>
            </a:r>
            <a:endParaRPr sz="1600">
              <a:latin typeface="Times New Roman"/>
              <a:cs typeface="Times New Roman"/>
            </a:endParaRPr>
          </a:p>
          <a:p>
            <a:pPr marL="233679" marR="222250" algn="ctr">
              <a:lnSpc>
                <a:spcPct val="180000"/>
              </a:lnSpc>
            </a:pPr>
            <a:r>
              <a:rPr sz="1600" b="1" spc="70" dirty="0">
                <a:solidFill>
                  <a:srgbClr val="006882"/>
                </a:solidFill>
                <a:latin typeface="Times New Roman"/>
                <a:cs typeface="Times New Roman"/>
              </a:rPr>
              <a:t>from-  </a:t>
            </a:r>
            <a:r>
              <a:rPr sz="1600" b="1" spc="135" dirty="0">
                <a:solidFill>
                  <a:srgbClr val="006882"/>
                </a:solidFill>
                <a:latin typeface="Times New Roman"/>
                <a:cs typeface="Times New Roman"/>
              </a:rPr>
              <a:t>h</a:t>
            </a:r>
            <a:r>
              <a:rPr sz="1600" b="1" spc="65" dirty="0">
                <a:solidFill>
                  <a:srgbClr val="006882"/>
                </a:solidFill>
                <a:latin typeface="Times New Roman"/>
                <a:cs typeface="Times New Roman"/>
              </a:rPr>
              <a:t>i</a:t>
            </a:r>
            <a:r>
              <a:rPr sz="1600" b="1" spc="135" dirty="0">
                <a:solidFill>
                  <a:srgbClr val="006882"/>
                </a:solidFill>
                <a:latin typeface="Times New Roman"/>
                <a:cs typeface="Times New Roman"/>
              </a:rPr>
              <a:t>n</a:t>
            </a:r>
            <a:r>
              <a:rPr sz="1600" b="1" spc="100" dirty="0">
                <a:solidFill>
                  <a:srgbClr val="006882"/>
                </a:solidFill>
                <a:latin typeface="Times New Roman"/>
                <a:cs typeface="Times New Roman"/>
              </a:rPr>
              <a:t>d</a:t>
            </a:r>
            <a:r>
              <a:rPr sz="1600" b="1" spc="130" dirty="0">
                <a:solidFill>
                  <a:srgbClr val="006882"/>
                </a:solidFill>
                <a:latin typeface="Times New Roman"/>
                <a:cs typeface="Times New Roman"/>
              </a:rPr>
              <a:t>s</a:t>
            </a:r>
            <a:r>
              <a:rPr sz="1600" b="1" spc="65" dirty="0">
                <a:solidFill>
                  <a:srgbClr val="006882"/>
                </a:solidFill>
                <a:latin typeface="Times New Roman"/>
                <a:cs typeface="Times New Roman"/>
              </a:rPr>
              <a:t>i</a:t>
            </a:r>
            <a:r>
              <a:rPr sz="1600" b="1" spc="70" dirty="0">
                <a:solidFill>
                  <a:srgbClr val="006882"/>
                </a:solidFill>
                <a:latin typeface="Times New Roman"/>
                <a:cs typeface="Times New Roman"/>
              </a:rPr>
              <a:t>g</a:t>
            </a:r>
            <a:r>
              <a:rPr sz="1600" b="1" spc="40" dirty="0">
                <a:solidFill>
                  <a:srgbClr val="006882"/>
                </a:solidFill>
                <a:latin typeface="Times New Roman"/>
                <a:cs typeface="Times New Roman"/>
              </a:rPr>
              <a:t>ht</a:t>
            </a:r>
            <a:endParaRPr sz="1600">
              <a:latin typeface="Times New Roman"/>
              <a:cs typeface="Times New Roman"/>
            </a:endParaRPr>
          </a:p>
          <a:p>
            <a:pPr marL="12065" marR="5080" indent="635" algn="ctr">
              <a:lnSpc>
                <a:spcPct val="180000"/>
              </a:lnSpc>
              <a:spcBef>
                <a:spcPts val="5"/>
              </a:spcBef>
            </a:pPr>
            <a:r>
              <a:rPr sz="1600" b="1" spc="100" dirty="0">
                <a:solidFill>
                  <a:srgbClr val="006882"/>
                </a:solidFill>
                <a:latin typeface="Times New Roman"/>
                <a:cs typeface="Times New Roman"/>
              </a:rPr>
              <a:t>-learning  </a:t>
            </a:r>
            <a:r>
              <a:rPr sz="1600" b="1" spc="45" dirty="0">
                <a:solidFill>
                  <a:srgbClr val="006882"/>
                </a:solidFill>
                <a:latin typeface="Times New Roman"/>
                <a:cs typeface="Times New Roman"/>
              </a:rPr>
              <a:t>from</a:t>
            </a:r>
            <a:r>
              <a:rPr sz="1600" b="1" spc="-80" dirty="0">
                <a:solidFill>
                  <a:srgbClr val="006882"/>
                </a:solidFill>
                <a:latin typeface="Times New Roman"/>
                <a:cs typeface="Times New Roman"/>
              </a:rPr>
              <a:t> </a:t>
            </a:r>
            <a:r>
              <a:rPr sz="1600" b="1" spc="90" dirty="0">
                <a:solidFill>
                  <a:srgbClr val="006882"/>
                </a:solidFill>
                <a:latin typeface="Times New Roman"/>
                <a:cs typeface="Times New Roman"/>
              </a:rPr>
              <a:t>mistakes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00042" y="3277615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006882"/>
                </a:solidFill>
                <a:latin typeface="Arial"/>
                <a:cs typeface="Arial"/>
              </a:rPr>
              <a:t>Opportunity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91483" y="3826255"/>
            <a:ext cx="1089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r>
              <a:rPr sz="1800" b="1" spc="-8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882"/>
                </a:solidFill>
                <a:latin typeface="Arial"/>
                <a:cs typeface="Arial"/>
              </a:rPr>
              <a:t>acquire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7015" y="4375150"/>
            <a:ext cx="9601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006882"/>
                </a:solidFill>
                <a:latin typeface="Arial"/>
                <a:cs typeface="Arial"/>
              </a:rPr>
              <a:t>f</a:t>
            </a:r>
            <a:r>
              <a:rPr sz="1800" b="1" spc="-155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rgbClr val="006882"/>
                </a:solidFill>
                <a:latin typeface="Arial"/>
                <a:cs typeface="Arial"/>
              </a:rPr>
              <a:t>r</a:t>
            </a:r>
            <a:r>
              <a:rPr sz="1800" b="1" spc="-25" dirty="0">
                <a:solidFill>
                  <a:srgbClr val="006882"/>
                </a:solidFill>
                <a:latin typeface="Arial"/>
                <a:cs typeface="Arial"/>
              </a:rPr>
              <a:t>e</a:t>
            </a:r>
            <a:r>
              <a:rPr sz="1800" b="1" spc="-165" dirty="0">
                <a:solidFill>
                  <a:srgbClr val="006882"/>
                </a:solidFill>
                <a:latin typeface="Arial"/>
                <a:cs typeface="Arial"/>
              </a:rPr>
              <a:t>s</a:t>
            </a:r>
            <a:r>
              <a:rPr sz="1800" b="1" spc="55" dirty="0">
                <a:solidFill>
                  <a:srgbClr val="006882"/>
                </a:solidFill>
                <a:latin typeface="Arial"/>
                <a:cs typeface="Arial"/>
              </a:rPr>
              <a:t>i</a:t>
            </a:r>
            <a:r>
              <a:rPr sz="1800" b="1" spc="-130" dirty="0">
                <a:solidFill>
                  <a:srgbClr val="006882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006882"/>
                </a:solidFill>
                <a:latin typeface="Arial"/>
                <a:cs typeface="Arial"/>
              </a:rPr>
              <a:t>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9186" y="4923790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0" dirty="0">
                <a:solidFill>
                  <a:srgbClr val="006882"/>
                </a:solidFill>
                <a:latin typeface="Arial"/>
                <a:cs typeface="Arial"/>
              </a:rPr>
              <a:t>- </a:t>
            </a:r>
            <a:r>
              <a:rPr sz="1800" b="1" spc="-110" dirty="0">
                <a:solidFill>
                  <a:srgbClr val="006882"/>
                </a:solidFill>
                <a:latin typeface="Arial"/>
                <a:cs typeface="Arial"/>
              </a:rPr>
              <a:t>To </a:t>
            </a:r>
            <a:r>
              <a:rPr sz="1800" b="1" spc="-95" dirty="0">
                <a:solidFill>
                  <a:srgbClr val="006882"/>
                </a:solidFill>
                <a:latin typeface="Arial"/>
                <a:cs typeface="Arial"/>
              </a:rPr>
              <a:t>be</a:t>
            </a:r>
            <a:r>
              <a:rPr sz="1800" b="1" spc="-30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882"/>
                </a:solidFill>
                <a:latin typeface="Arial"/>
                <a:cs typeface="Arial"/>
              </a:rPr>
              <a:t>able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61942" y="5472785"/>
            <a:ext cx="1350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r>
              <a:rPr sz="1800" b="1" spc="-7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882"/>
                </a:solidFill>
                <a:latin typeface="Arial"/>
                <a:cs typeface="Arial"/>
              </a:rPr>
              <a:t>anticipate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96102" y="3311397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882"/>
                </a:solidFill>
                <a:latin typeface="Arial"/>
                <a:cs typeface="Arial"/>
              </a:rPr>
              <a:t>Ability</a:t>
            </a:r>
            <a:r>
              <a:rPr sz="1800" b="1" spc="-9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62929" y="3860038"/>
            <a:ext cx="142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882"/>
                </a:solidFill>
                <a:latin typeface="Arial"/>
                <a:cs typeface="Arial"/>
              </a:rPr>
              <a:t>interpret</a:t>
            </a:r>
            <a:r>
              <a:rPr sz="1800" b="1" spc="-6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006882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97041" y="4409058"/>
            <a:ext cx="1155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006882"/>
                </a:solidFill>
                <a:latin typeface="Arial"/>
                <a:cs typeface="Arial"/>
              </a:rPr>
              <a:t>respond</a:t>
            </a:r>
            <a:r>
              <a:rPr sz="1800" b="1" spc="-10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006882"/>
                </a:solidFill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77229" y="4957698"/>
            <a:ext cx="1195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882"/>
                </a:solidFill>
                <a:latin typeface="Arial"/>
                <a:cs typeface="Arial"/>
              </a:rPr>
              <a:t>the</a:t>
            </a:r>
            <a:r>
              <a:rPr sz="1800" b="1" spc="-10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006882"/>
                </a:solidFill>
                <a:latin typeface="Arial"/>
                <a:cs typeface="Arial"/>
              </a:rPr>
              <a:t>present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25058" y="5506618"/>
            <a:ext cx="898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006882"/>
                </a:solidFill>
                <a:latin typeface="Arial"/>
                <a:cs typeface="Arial"/>
              </a:rPr>
              <a:t>m</a:t>
            </a:r>
            <a:r>
              <a:rPr sz="1800" b="1" spc="-55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rgbClr val="006882"/>
                </a:solidFill>
                <a:latin typeface="Arial"/>
                <a:cs typeface="Arial"/>
              </a:rPr>
              <a:t>m</a:t>
            </a:r>
            <a:r>
              <a:rPr sz="1800" b="1" spc="-20" dirty="0">
                <a:solidFill>
                  <a:srgbClr val="006882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006882"/>
                </a:solidFill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2017" y="1947748"/>
            <a:ext cx="5625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55139" algn="l"/>
                <a:tab pos="3556000" algn="l"/>
                <a:tab pos="5356860" algn="l"/>
              </a:tabLst>
            </a:pPr>
            <a:r>
              <a:rPr sz="6600" b="1" baseline="2525" dirty="0">
                <a:latin typeface="Arial Narrow"/>
                <a:cs typeface="Arial Narrow"/>
              </a:rPr>
              <a:t>1	</a:t>
            </a:r>
            <a:r>
              <a:rPr sz="4400" b="1" dirty="0">
                <a:latin typeface="Arial Narrow"/>
                <a:cs typeface="Arial Narrow"/>
              </a:rPr>
              <a:t>2	3	</a:t>
            </a:r>
            <a:r>
              <a:rPr sz="6600" b="1" baseline="3156" dirty="0">
                <a:latin typeface="Arial Narrow"/>
                <a:cs typeface="Arial Narrow"/>
              </a:rPr>
              <a:t>4</a:t>
            </a:r>
            <a:endParaRPr sz="6600" baseline="3156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5765" y="1948052"/>
            <a:ext cx="280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Arial Narrow"/>
                <a:cs typeface="Arial Narrow"/>
              </a:rPr>
              <a:t>5</a:t>
            </a:r>
            <a:endParaRPr sz="4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515" y="384124"/>
            <a:ext cx="821626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389890">
              <a:lnSpc>
                <a:spcPts val="4320"/>
              </a:lnSpc>
              <a:spcBef>
                <a:spcPts val="640"/>
              </a:spcBef>
            </a:pPr>
            <a:r>
              <a:rPr spc="-40" dirty="0">
                <a:solidFill>
                  <a:srgbClr val="006882"/>
                </a:solidFill>
              </a:rPr>
              <a:t>What </a:t>
            </a:r>
            <a:r>
              <a:rPr spc="10" dirty="0">
                <a:solidFill>
                  <a:srgbClr val="006882"/>
                </a:solidFill>
              </a:rPr>
              <a:t>are </a:t>
            </a:r>
            <a:r>
              <a:rPr spc="-180" dirty="0">
                <a:solidFill>
                  <a:srgbClr val="006882"/>
                </a:solidFill>
              </a:rPr>
              <a:t>the </a:t>
            </a:r>
            <a:r>
              <a:rPr spc="-50" dirty="0">
                <a:solidFill>
                  <a:srgbClr val="006882"/>
                </a:solidFill>
              </a:rPr>
              <a:t>essentials </a:t>
            </a:r>
            <a:r>
              <a:rPr spc="-155" dirty="0">
                <a:solidFill>
                  <a:srgbClr val="006882"/>
                </a:solidFill>
              </a:rPr>
              <a:t>of </a:t>
            </a:r>
            <a:r>
              <a:rPr spc="165" dirty="0">
                <a:solidFill>
                  <a:srgbClr val="006882"/>
                </a:solidFill>
              </a:rPr>
              <a:t>a  </a:t>
            </a:r>
            <a:r>
              <a:rPr spc="95" dirty="0">
                <a:solidFill>
                  <a:srgbClr val="006882"/>
                </a:solidFill>
              </a:rPr>
              <a:t>Crucial </a:t>
            </a:r>
            <a:r>
              <a:rPr spc="-95" dirty="0">
                <a:solidFill>
                  <a:srgbClr val="006882"/>
                </a:solidFill>
              </a:rPr>
              <a:t>Mentoring</a:t>
            </a:r>
            <a:r>
              <a:rPr spc="-370" dirty="0">
                <a:solidFill>
                  <a:srgbClr val="006882"/>
                </a:solidFill>
              </a:rPr>
              <a:t> </a:t>
            </a:r>
            <a:r>
              <a:rPr spc="-65" dirty="0">
                <a:solidFill>
                  <a:srgbClr val="006882"/>
                </a:solidFill>
              </a:rPr>
              <a:t>Conversation?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17510"/>
            <a:ext cx="7225030" cy="207073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20" dirty="0">
                <a:solidFill>
                  <a:srgbClr val="006882"/>
                </a:solidFill>
                <a:latin typeface="Arial"/>
                <a:cs typeface="Arial"/>
              </a:rPr>
              <a:t>Turn 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down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85" dirty="0">
                <a:solidFill>
                  <a:srgbClr val="006882"/>
                </a:solidFill>
                <a:latin typeface="Arial"/>
                <a:cs typeface="Arial"/>
              </a:rPr>
              <a:t>noise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40" dirty="0">
                <a:solidFill>
                  <a:srgbClr val="006882"/>
                </a:solidFill>
                <a:latin typeface="Arial"/>
                <a:cs typeface="Arial"/>
              </a:rPr>
              <a:t>Reciprocal </a:t>
            </a:r>
            <a:r>
              <a:rPr sz="2800" b="1" spc="-60" dirty="0">
                <a:solidFill>
                  <a:srgbClr val="006882"/>
                </a:solidFill>
                <a:latin typeface="Arial"/>
                <a:cs typeface="Arial"/>
              </a:rPr>
              <a:t>contributions </a:t>
            </a:r>
            <a:r>
              <a:rPr sz="2800" b="1" spc="-10" dirty="0">
                <a:solidFill>
                  <a:srgbClr val="006882"/>
                </a:solidFill>
                <a:latin typeface="Arial"/>
                <a:cs typeface="Arial"/>
              </a:rPr>
              <a:t>from </a:t>
            </a:r>
            <a:r>
              <a:rPr sz="2800" b="1" spc="-114" dirty="0">
                <a:solidFill>
                  <a:srgbClr val="006882"/>
                </a:solidFill>
                <a:latin typeface="Arial"/>
                <a:cs typeface="Arial"/>
              </a:rPr>
              <a:t>both</a:t>
            </a:r>
            <a:r>
              <a:rPr sz="2800" b="1" spc="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006882"/>
                </a:solidFill>
                <a:latin typeface="Arial"/>
                <a:cs typeface="Arial"/>
              </a:rPr>
              <a:t>parties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Authentic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solidFill>
                  <a:srgbClr val="006882"/>
                </a:solidFill>
                <a:latin typeface="Arial"/>
                <a:cs typeface="Arial"/>
              </a:rPr>
              <a:t>trust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5" dirty="0">
                <a:solidFill>
                  <a:srgbClr val="006882"/>
                </a:solidFill>
                <a:latin typeface="Arial"/>
                <a:cs typeface="Arial"/>
              </a:rPr>
              <a:t>Actioning </a:t>
            </a:r>
            <a:r>
              <a:rPr sz="2800" b="1" spc="-135" dirty="0">
                <a:solidFill>
                  <a:srgbClr val="006882"/>
                </a:solidFill>
                <a:latin typeface="Arial"/>
                <a:cs typeface="Arial"/>
              </a:rPr>
              <a:t>possible</a:t>
            </a: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006882"/>
                </a:solidFill>
                <a:latin typeface="Arial"/>
                <a:cs typeface="Arial"/>
              </a:rPr>
              <a:t>outcomes/assignments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68040" y="3928871"/>
            <a:ext cx="2407919" cy="2337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803" y="338785"/>
            <a:ext cx="719772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60" dirty="0">
                <a:solidFill>
                  <a:srgbClr val="006882"/>
                </a:solidFill>
              </a:rPr>
              <a:t>CRUCIAL </a:t>
            </a:r>
            <a:r>
              <a:rPr sz="2900" spc="-110" dirty="0">
                <a:solidFill>
                  <a:srgbClr val="006882"/>
                </a:solidFill>
              </a:rPr>
              <a:t>MENTORING</a:t>
            </a:r>
            <a:r>
              <a:rPr sz="2900" spc="-215" dirty="0">
                <a:solidFill>
                  <a:srgbClr val="006882"/>
                </a:solidFill>
              </a:rPr>
              <a:t> </a:t>
            </a:r>
            <a:r>
              <a:rPr sz="2900" spc="-75" dirty="0">
                <a:solidFill>
                  <a:srgbClr val="006882"/>
                </a:solidFill>
              </a:rPr>
              <a:t>CONVERSATIONS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2942844" y="2138172"/>
            <a:ext cx="3244850" cy="3244850"/>
          </a:xfrm>
          <a:custGeom>
            <a:avLst/>
            <a:gdLst/>
            <a:ahLst/>
            <a:cxnLst/>
            <a:rect l="l" t="t" r="r" b="b"/>
            <a:pathLst>
              <a:path w="3244850" h="3244850">
                <a:moveTo>
                  <a:pt x="0" y="1622297"/>
                </a:moveTo>
                <a:lnTo>
                  <a:pt x="716" y="1573597"/>
                </a:lnTo>
                <a:lnTo>
                  <a:pt x="2854" y="1525254"/>
                </a:lnTo>
                <a:lnTo>
                  <a:pt x="6392" y="1477287"/>
                </a:lnTo>
                <a:lnTo>
                  <a:pt x="11310" y="1429716"/>
                </a:lnTo>
                <a:lnTo>
                  <a:pt x="17589" y="1382563"/>
                </a:lnTo>
                <a:lnTo>
                  <a:pt x="25208" y="1335846"/>
                </a:lnTo>
                <a:lnTo>
                  <a:pt x="34147" y="1289587"/>
                </a:lnTo>
                <a:lnTo>
                  <a:pt x="44386" y="1243804"/>
                </a:lnTo>
                <a:lnTo>
                  <a:pt x="55906" y="1198519"/>
                </a:lnTo>
                <a:lnTo>
                  <a:pt x="68685" y="1153751"/>
                </a:lnTo>
                <a:lnTo>
                  <a:pt x="82704" y="1109520"/>
                </a:lnTo>
                <a:lnTo>
                  <a:pt x="97943" y="1065847"/>
                </a:lnTo>
                <a:lnTo>
                  <a:pt x="114381" y="1022751"/>
                </a:lnTo>
                <a:lnTo>
                  <a:pt x="132000" y="980252"/>
                </a:lnTo>
                <a:lnTo>
                  <a:pt x="150778" y="938371"/>
                </a:lnTo>
                <a:lnTo>
                  <a:pt x="170695" y="897128"/>
                </a:lnTo>
                <a:lnTo>
                  <a:pt x="191732" y="856542"/>
                </a:lnTo>
                <a:lnTo>
                  <a:pt x="213868" y="816635"/>
                </a:lnTo>
                <a:lnTo>
                  <a:pt x="237083" y="777425"/>
                </a:lnTo>
                <a:lnTo>
                  <a:pt x="261358" y="738933"/>
                </a:lnTo>
                <a:lnTo>
                  <a:pt x="286672" y="701179"/>
                </a:lnTo>
                <a:lnTo>
                  <a:pt x="313005" y="664183"/>
                </a:lnTo>
                <a:lnTo>
                  <a:pt x="340337" y="627965"/>
                </a:lnTo>
                <a:lnTo>
                  <a:pt x="368647" y="592546"/>
                </a:lnTo>
                <a:lnTo>
                  <a:pt x="397917" y="557945"/>
                </a:lnTo>
                <a:lnTo>
                  <a:pt x="428125" y="524182"/>
                </a:lnTo>
                <a:lnTo>
                  <a:pt x="459252" y="491278"/>
                </a:lnTo>
                <a:lnTo>
                  <a:pt x="491278" y="459252"/>
                </a:lnTo>
                <a:lnTo>
                  <a:pt x="524182" y="428125"/>
                </a:lnTo>
                <a:lnTo>
                  <a:pt x="557945" y="397917"/>
                </a:lnTo>
                <a:lnTo>
                  <a:pt x="592546" y="368647"/>
                </a:lnTo>
                <a:lnTo>
                  <a:pt x="627965" y="340337"/>
                </a:lnTo>
                <a:lnTo>
                  <a:pt x="664183" y="313005"/>
                </a:lnTo>
                <a:lnTo>
                  <a:pt x="701179" y="286672"/>
                </a:lnTo>
                <a:lnTo>
                  <a:pt x="738933" y="261358"/>
                </a:lnTo>
                <a:lnTo>
                  <a:pt x="777425" y="237083"/>
                </a:lnTo>
                <a:lnTo>
                  <a:pt x="816635" y="213868"/>
                </a:lnTo>
                <a:lnTo>
                  <a:pt x="856542" y="191732"/>
                </a:lnTo>
                <a:lnTo>
                  <a:pt x="897128" y="170695"/>
                </a:lnTo>
                <a:lnTo>
                  <a:pt x="938371" y="150778"/>
                </a:lnTo>
                <a:lnTo>
                  <a:pt x="980252" y="132000"/>
                </a:lnTo>
                <a:lnTo>
                  <a:pt x="1022751" y="114381"/>
                </a:lnTo>
                <a:lnTo>
                  <a:pt x="1065847" y="97943"/>
                </a:lnTo>
                <a:lnTo>
                  <a:pt x="1109520" y="82704"/>
                </a:lnTo>
                <a:lnTo>
                  <a:pt x="1153751" y="68685"/>
                </a:lnTo>
                <a:lnTo>
                  <a:pt x="1198519" y="55906"/>
                </a:lnTo>
                <a:lnTo>
                  <a:pt x="1243804" y="44386"/>
                </a:lnTo>
                <a:lnTo>
                  <a:pt x="1289587" y="34147"/>
                </a:lnTo>
                <a:lnTo>
                  <a:pt x="1335846" y="25208"/>
                </a:lnTo>
                <a:lnTo>
                  <a:pt x="1382563" y="17589"/>
                </a:lnTo>
                <a:lnTo>
                  <a:pt x="1429716" y="11310"/>
                </a:lnTo>
                <a:lnTo>
                  <a:pt x="1477287" y="6392"/>
                </a:lnTo>
                <a:lnTo>
                  <a:pt x="1525254" y="2854"/>
                </a:lnTo>
                <a:lnTo>
                  <a:pt x="1573597" y="716"/>
                </a:lnTo>
                <a:lnTo>
                  <a:pt x="1622297" y="0"/>
                </a:lnTo>
                <a:lnTo>
                  <a:pt x="1670998" y="716"/>
                </a:lnTo>
                <a:lnTo>
                  <a:pt x="1719341" y="2854"/>
                </a:lnTo>
                <a:lnTo>
                  <a:pt x="1767308" y="6392"/>
                </a:lnTo>
                <a:lnTo>
                  <a:pt x="1814879" y="11310"/>
                </a:lnTo>
                <a:lnTo>
                  <a:pt x="1862032" y="17589"/>
                </a:lnTo>
                <a:lnTo>
                  <a:pt x="1908749" y="25208"/>
                </a:lnTo>
                <a:lnTo>
                  <a:pt x="1955008" y="34147"/>
                </a:lnTo>
                <a:lnTo>
                  <a:pt x="2000791" y="44386"/>
                </a:lnTo>
                <a:lnTo>
                  <a:pt x="2046076" y="55906"/>
                </a:lnTo>
                <a:lnTo>
                  <a:pt x="2090844" y="68685"/>
                </a:lnTo>
                <a:lnTo>
                  <a:pt x="2135075" y="82704"/>
                </a:lnTo>
                <a:lnTo>
                  <a:pt x="2178748" y="97943"/>
                </a:lnTo>
                <a:lnTo>
                  <a:pt x="2221844" y="114381"/>
                </a:lnTo>
                <a:lnTo>
                  <a:pt x="2264343" y="132000"/>
                </a:lnTo>
                <a:lnTo>
                  <a:pt x="2306224" y="150778"/>
                </a:lnTo>
                <a:lnTo>
                  <a:pt x="2347467" y="170695"/>
                </a:lnTo>
                <a:lnTo>
                  <a:pt x="2388053" y="191732"/>
                </a:lnTo>
                <a:lnTo>
                  <a:pt x="2427960" y="213868"/>
                </a:lnTo>
                <a:lnTo>
                  <a:pt x="2467170" y="237083"/>
                </a:lnTo>
                <a:lnTo>
                  <a:pt x="2505662" y="261358"/>
                </a:lnTo>
                <a:lnTo>
                  <a:pt x="2543416" y="286672"/>
                </a:lnTo>
                <a:lnTo>
                  <a:pt x="2580412" y="313005"/>
                </a:lnTo>
                <a:lnTo>
                  <a:pt x="2616630" y="340337"/>
                </a:lnTo>
                <a:lnTo>
                  <a:pt x="2652049" y="368647"/>
                </a:lnTo>
                <a:lnTo>
                  <a:pt x="2686650" y="397917"/>
                </a:lnTo>
                <a:lnTo>
                  <a:pt x="2720413" y="428125"/>
                </a:lnTo>
                <a:lnTo>
                  <a:pt x="2753317" y="459252"/>
                </a:lnTo>
                <a:lnTo>
                  <a:pt x="2785343" y="491278"/>
                </a:lnTo>
                <a:lnTo>
                  <a:pt x="2816470" y="524182"/>
                </a:lnTo>
                <a:lnTo>
                  <a:pt x="2846678" y="557945"/>
                </a:lnTo>
                <a:lnTo>
                  <a:pt x="2875948" y="592546"/>
                </a:lnTo>
                <a:lnTo>
                  <a:pt x="2904258" y="627965"/>
                </a:lnTo>
                <a:lnTo>
                  <a:pt x="2931590" y="664183"/>
                </a:lnTo>
                <a:lnTo>
                  <a:pt x="2957923" y="701179"/>
                </a:lnTo>
                <a:lnTo>
                  <a:pt x="2983237" y="738933"/>
                </a:lnTo>
                <a:lnTo>
                  <a:pt x="3007512" y="777425"/>
                </a:lnTo>
                <a:lnTo>
                  <a:pt x="3030727" y="816635"/>
                </a:lnTo>
                <a:lnTo>
                  <a:pt x="3052863" y="856542"/>
                </a:lnTo>
                <a:lnTo>
                  <a:pt x="3073900" y="897128"/>
                </a:lnTo>
                <a:lnTo>
                  <a:pt x="3093817" y="938371"/>
                </a:lnTo>
                <a:lnTo>
                  <a:pt x="3112595" y="980252"/>
                </a:lnTo>
                <a:lnTo>
                  <a:pt x="3130214" y="1022751"/>
                </a:lnTo>
                <a:lnTo>
                  <a:pt x="3146652" y="1065847"/>
                </a:lnTo>
                <a:lnTo>
                  <a:pt x="3161891" y="1109520"/>
                </a:lnTo>
                <a:lnTo>
                  <a:pt x="3175910" y="1153751"/>
                </a:lnTo>
                <a:lnTo>
                  <a:pt x="3188689" y="1198519"/>
                </a:lnTo>
                <a:lnTo>
                  <a:pt x="3200209" y="1243804"/>
                </a:lnTo>
                <a:lnTo>
                  <a:pt x="3210448" y="1289587"/>
                </a:lnTo>
                <a:lnTo>
                  <a:pt x="3219387" y="1335846"/>
                </a:lnTo>
                <a:lnTo>
                  <a:pt x="3227006" y="1382563"/>
                </a:lnTo>
                <a:lnTo>
                  <a:pt x="3233285" y="1429716"/>
                </a:lnTo>
                <a:lnTo>
                  <a:pt x="3238203" y="1477287"/>
                </a:lnTo>
                <a:lnTo>
                  <a:pt x="3241741" y="1525254"/>
                </a:lnTo>
                <a:lnTo>
                  <a:pt x="3243879" y="1573597"/>
                </a:lnTo>
                <a:lnTo>
                  <a:pt x="3244596" y="1622297"/>
                </a:lnTo>
                <a:lnTo>
                  <a:pt x="3243879" y="1670998"/>
                </a:lnTo>
                <a:lnTo>
                  <a:pt x="3241741" y="1719341"/>
                </a:lnTo>
                <a:lnTo>
                  <a:pt x="3238203" y="1767308"/>
                </a:lnTo>
                <a:lnTo>
                  <a:pt x="3233285" y="1814879"/>
                </a:lnTo>
                <a:lnTo>
                  <a:pt x="3227006" y="1862032"/>
                </a:lnTo>
                <a:lnTo>
                  <a:pt x="3219387" y="1908749"/>
                </a:lnTo>
                <a:lnTo>
                  <a:pt x="3210448" y="1955008"/>
                </a:lnTo>
                <a:lnTo>
                  <a:pt x="3200209" y="2000791"/>
                </a:lnTo>
                <a:lnTo>
                  <a:pt x="3188689" y="2046076"/>
                </a:lnTo>
                <a:lnTo>
                  <a:pt x="3175910" y="2090844"/>
                </a:lnTo>
                <a:lnTo>
                  <a:pt x="3161891" y="2135075"/>
                </a:lnTo>
                <a:lnTo>
                  <a:pt x="3146652" y="2178748"/>
                </a:lnTo>
                <a:lnTo>
                  <a:pt x="3130214" y="2221844"/>
                </a:lnTo>
                <a:lnTo>
                  <a:pt x="3112595" y="2264343"/>
                </a:lnTo>
                <a:lnTo>
                  <a:pt x="3093817" y="2306224"/>
                </a:lnTo>
                <a:lnTo>
                  <a:pt x="3073900" y="2347467"/>
                </a:lnTo>
                <a:lnTo>
                  <a:pt x="3052863" y="2388053"/>
                </a:lnTo>
                <a:lnTo>
                  <a:pt x="3030727" y="2427960"/>
                </a:lnTo>
                <a:lnTo>
                  <a:pt x="3007512" y="2467170"/>
                </a:lnTo>
                <a:lnTo>
                  <a:pt x="2983237" y="2505662"/>
                </a:lnTo>
                <a:lnTo>
                  <a:pt x="2957923" y="2543416"/>
                </a:lnTo>
                <a:lnTo>
                  <a:pt x="2931590" y="2580412"/>
                </a:lnTo>
                <a:lnTo>
                  <a:pt x="2904258" y="2616630"/>
                </a:lnTo>
                <a:lnTo>
                  <a:pt x="2875948" y="2652049"/>
                </a:lnTo>
                <a:lnTo>
                  <a:pt x="2846678" y="2686650"/>
                </a:lnTo>
                <a:lnTo>
                  <a:pt x="2816470" y="2720413"/>
                </a:lnTo>
                <a:lnTo>
                  <a:pt x="2785343" y="2753317"/>
                </a:lnTo>
                <a:lnTo>
                  <a:pt x="2753317" y="2785343"/>
                </a:lnTo>
                <a:lnTo>
                  <a:pt x="2720413" y="2816470"/>
                </a:lnTo>
                <a:lnTo>
                  <a:pt x="2686650" y="2846678"/>
                </a:lnTo>
                <a:lnTo>
                  <a:pt x="2652049" y="2875948"/>
                </a:lnTo>
                <a:lnTo>
                  <a:pt x="2616630" y="2904258"/>
                </a:lnTo>
                <a:lnTo>
                  <a:pt x="2580412" y="2931590"/>
                </a:lnTo>
                <a:lnTo>
                  <a:pt x="2543416" y="2957923"/>
                </a:lnTo>
                <a:lnTo>
                  <a:pt x="2505662" y="2983237"/>
                </a:lnTo>
                <a:lnTo>
                  <a:pt x="2467170" y="3007512"/>
                </a:lnTo>
                <a:lnTo>
                  <a:pt x="2427960" y="3030727"/>
                </a:lnTo>
                <a:lnTo>
                  <a:pt x="2388053" y="3052863"/>
                </a:lnTo>
                <a:lnTo>
                  <a:pt x="2347467" y="3073900"/>
                </a:lnTo>
                <a:lnTo>
                  <a:pt x="2306224" y="3093817"/>
                </a:lnTo>
                <a:lnTo>
                  <a:pt x="2264343" y="3112595"/>
                </a:lnTo>
                <a:lnTo>
                  <a:pt x="2221844" y="3130214"/>
                </a:lnTo>
                <a:lnTo>
                  <a:pt x="2178748" y="3146652"/>
                </a:lnTo>
                <a:lnTo>
                  <a:pt x="2135075" y="3161891"/>
                </a:lnTo>
                <a:lnTo>
                  <a:pt x="2090844" y="3175910"/>
                </a:lnTo>
                <a:lnTo>
                  <a:pt x="2046076" y="3188689"/>
                </a:lnTo>
                <a:lnTo>
                  <a:pt x="2000791" y="3200209"/>
                </a:lnTo>
                <a:lnTo>
                  <a:pt x="1955008" y="3210448"/>
                </a:lnTo>
                <a:lnTo>
                  <a:pt x="1908749" y="3219387"/>
                </a:lnTo>
                <a:lnTo>
                  <a:pt x="1862032" y="3227006"/>
                </a:lnTo>
                <a:lnTo>
                  <a:pt x="1814879" y="3233285"/>
                </a:lnTo>
                <a:lnTo>
                  <a:pt x="1767308" y="3238203"/>
                </a:lnTo>
                <a:lnTo>
                  <a:pt x="1719341" y="3241741"/>
                </a:lnTo>
                <a:lnTo>
                  <a:pt x="1670998" y="3243879"/>
                </a:lnTo>
                <a:lnTo>
                  <a:pt x="1622297" y="3244596"/>
                </a:lnTo>
                <a:lnTo>
                  <a:pt x="1573597" y="3243879"/>
                </a:lnTo>
                <a:lnTo>
                  <a:pt x="1525254" y="3241741"/>
                </a:lnTo>
                <a:lnTo>
                  <a:pt x="1477287" y="3238203"/>
                </a:lnTo>
                <a:lnTo>
                  <a:pt x="1429716" y="3233285"/>
                </a:lnTo>
                <a:lnTo>
                  <a:pt x="1382563" y="3227006"/>
                </a:lnTo>
                <a:lnTo>
                  <a:pt x="1335846" y="3219387"/>
                </a:lnTo>
                <a:lnTo>
                  <a:pt x="1289587" y="3210448"/>
                </a:lnTo>
                <a:lnTo>
                  <a:pt x="1243804" y="3200209"/>
                </a:lnTo>
                <a:lnTo>
                  <a:pt x="1198519" y="3188689"/>
                </a:lnTo>
                <a:lnTo>
                  <a:pt x="1153751" y="3175910"/>
                </a:lnTo>
                <a:lnTo>
                  <a:pt x="1109520" y="3161891"/>
                </a:lnTo>
                <a:lnTo>
                  <a:pt x="1065847" y="3146652"/>
                </a:lnTo>
                <a:lnTo>
                  <a:pt x="1022751" y="3130214"/>
                </a:lnTo>
                <a:lnTo>
                  <a:pt x="980252" y="3112595"/>
                </a:lnTo>
                <a:lnTo>
                  <a:pt x="938371" y="3093817"/>
                </a:lnTo>
                <a:lnTo>
                  <a:pt x="897128" y="3073900"/>
                </a:lnTo>
                <a:lnTo>
                  <a:pt x="856542" y="3052863"/>
                </a:lnTo>
                <a:lnTo>
                  <a:pt x="816635" y="3030727"/>
                </a:lnTo>
                <a:lnTo>
                  <a:pt x="777425" y="3007512"/>
                </a:lnTo>
                <a:lnTo>
                  <a:pt x="738933" y="2983237"/>
                </a:lnTo>
                <a:lnTo>
                  <a:pt x="701179" y="2957923"/>
                </a:lnTo>
                <a:lnTo>
                  <a:pt x="664183" y="2931590"/>
                </a:lnTo>
                <a:lnTo>
                  <a:pt x="627965" y="2904258"/>
                </a:lnTo>
                <a:lnTo>
                  <a:pt x="592546" y="2875948"/>
                </a:lnTo>
                <a:lnTo>
                  <a:pt x="557945" y="2846678"/>
                </a:lnTo>
                <a:lnTo>
                  <a:pt x="524182" y="2816470"/>
                </a:lnTo>
                <a:lnTo>
                  <a:pt x="491278" y="2785343"/>
                </a:lnTo>
                <a:lnTo>
                  <a:pt x="459252" y="2753317"/>
                </a:lnTo>
                <a:lnTo>
                  <a:pt x="428125" y="2720413"/>
                </a:lnTo>
                <a:lnTo>
                  <a:pt x="397917" y="2686650"/>
                </a:lnTo>
                <a:lnTo>
                  <a:pt x="368647" y="2652049"/>
                </a:lnTo>
                <a:lnTo>
                  <a:pt x="340337" y="2616630"/>
                </a:lnTo>
                <a:lnTo>
                  <a:pt x="313005" y="2580412"/>
                </a:lnTo>
                <a:lnTo>
                  <a:pt x="286672" y="2543416"/>
                </a:lnTo>
                <a:lnTo>
                  <a:pt x="261358" y="2505662"/>
                </a:lnTo>
                <a:lnTo>
                  <a:pt x="237083" y="2467170"/>
                </a:lnTo>
                <a:lnTo>
                  <a:pt x="213868" y="2427960"/>
                </a:lnTo>
                <a:lnTo>
                  <a:pt x="191732" y="2388053"/>
                </a:lnTo>
                <a:lnTo>
                  <a:pt x="170695" y="2347467"/>
                </a:lnTo>
                <a:lnTo>
                  <a:pt x="150778" y="2306224"/>
                </a:lnTo>
                <a:lnTo>
                  <a:pt x="132000" y="2264343"/>
                </a:lnTo>
                <a:lnTo>
                  <a:pt x="114381" y="2221844"/>
                </a:lnTo>
                <a:lnTo>
                  <a:pt x="97943" y="2178748"/>
                </a:lnTo>
                <a:lnTo>
                  <a:pt x="82704" y="2135075"/>
                </a:lnTo>
                <a:lnTo>
                  <a:pt x="68685" y="2090844"/>
                </a:lnTo>
                <a:lnTo>
                  <a:pt x="55906" y="2046076"/>
                </a:lnTo>
                <a:lnTo>
                  <a:pt x="44386" y="2000791"/>
                </a:lnTo>
                <a:lnTo>
                  <a:pt x="34147" y="1955008"/>
                </a:lnTo>
                <a:lnTo>
                  <a:pt x="25208" y="1908749"/>
                </a:lnTo>
                <a:lnTo>
                  <a:pt x="17589" y="1862032"/>
                </a:lnTo>
                <a:lnTo>
                  <a:pt x="11310" y="1814879"/>
                </a:lnTo>
                <a:lnTo>
                  <a:pt x="6392" y="1767308"/>
                </a:lnTo>
                <a:lnTo>
                  <a:pt x="2854" y="1719341"/>
                </a:lnTo>
                <a:lnTo>
                  <a:pt x="716" y="1670998"/>
                </a:lnTo>
                <a:lnTo>
                  <a:pt x="0" y="1622297"/>
                </a:lnTo>
                <a:close/>
              </a:path>
            </a:pathLst>
          </a:custGeom>
          <a:ln w="15240">
            <a:solidFill>
              <a:srgbClr val="00688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2691" y="1644395"/>
            <a:ext cx="1133856" cy="114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71569" y="1385697"/>
            <a:ext cx="8013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006882"/>
                </a:solidFill>
                <a:latin typeface="Tahoma"/>
                <a:cs typeface="Tahoma"/>
              </a:rPr>
              <a:t>P</a:t>
            </a:r>
            <a:r>
              <a:rPr sz="1300" b="1" spc="-20" dirty="0">
                <a:solidFill>
                  <a:srgbClr val="006882"/>
                </a:solidFill>
                <a:latin typeface="Tahoma"/>
                <a:cs typeface="Tahoma"/>
              </a:rPr>
              <a:t>U</a:t>
            </a:r>
            <a:r>
              <a:rPr sz="1300" b="1" spc="-30" dirty="0">
                <a:solidFill>
                  <a:srgbClr val="006882"/>
                </a:solidFill>
                <a:latin typeface="Tahoma"/>
                <a:cs typeface="Tahoma"/>
              </a:rPr>
              <a:t>RPO</a:t>
            </a:r>
            <a:r>
              <a:rPr sz="1300" b="1" spc="-25" dirty="0">
                <a:solidFill>
                  <a:srgbClr val="006882"/>
                </a:solidFill>
                <a:latin typeface="Tahoma"/>
                <a:cs typeface="Tahoma"/>
              </a:rPr>
              <a:t>S</a:t>
            </a:r>
            <a:r>
              <a:rPr sz="1300" b="1" dirty="0">
                <a:solidFill>
                  <a:srgbClr val="006882"/>
                </a:solidFill>
                <a:latin typeface="Tahoma"/>
                <a:cs typeface="Tahoma"/>
              </a:rPr>
              <a:t>E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59679" y="2081783"/>
            <a:ext cx="1135379" cy="1147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78804" y="1648205"/>
            <a:ext cx="1035050" cy="3987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172085">
              <a:lnSpc>
                <a:spcPts val="1380"/>
              </a:lnSpc>
              <a:spcBef>
                <a:spcPts val="290"/>
              </a:spcBef>
            </a:pPr>
            <a:r>
              <a:rPr sz="1300" b="1" spc="-10" dirty="0">
                <a:solidFill>
                  <a:srgbClr val="006882"/>
                </a:solidFill>
                <a:latin typeface="Tahoma"/>
                <a:cs typeface="Tahoma"/>
              </a:rPr>
              <a:t>CAREER  </a:t>
            </a:r>
            <a:r>
              <a:rPr sz="1300" b="1" spc="-20" dirty="0">
                <a:solidFill>
                  <a:srgbClr val="006882"/>
                </a:solidFill>
                <a:latin typeface="Tahoma"/>
                <a:cs typeface="Tahoma"/>
              </a:rPr>
              <a:t>MOMENT</a:t>
            </a:r>
            <a:r>
              <a:rPr sz="1300" b="1" spc="-25" dirty="0">
                <a:solidFill>
                  <a:srgbClr val="006882"/>
                </a:solidFill>
                <a:latin typeface="Tahoma"/>
                <a:cs typeface="Tahoma"/>
              </a:rPr>
              <a:t>U</a:t>
            </a:r>
            <a:r>
              <a:rPr sz="1300" b="1" spc="15" dirty="0">
                <a:solidFill>
                  <a:srgbClr val="006882"/>
                </a:solidFill>
                <a:latin typeface="Tahoma"/>
                <a:cs typeface="Tahoma"/>
              </a:rPr>
              <a:t>M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21452" y="3159251"/>
            <a:ext cx="1135379" cy="1147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96836" y="3638550"/>
            <a:ext cx="12852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006882"/>
                </a:solidFill>
                <a:latin typeface="Tahoma"/>
                <a:cs typeface="Tahoma"/>
              </a:rPr>
              <a:t>PERFORMANCE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67300" y="4264152"/>
            <a:ext cx="1133855" cy="1147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09284" y="5394705"/>
            <a:ext cx="701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0" dirty="0">
                <a:solidFill>
                  <a:srgbClr val="006882"/>
                </a:solidFill>
                <a:latin typeface="Tahoma"/>
                <a:cs typeface="Tahoma"/>
              </a:rPr>
              <a:t>FITNESS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20311" y="4728971"/>
            <a:ext cx="1135380" cy="1147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77461" y="5898286"/>
            <a:ext cx="10020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35" dirty="0">
                <a:solidFill>
                  <a:srgbClr val="006882"/>
                </a:solidFill>
                <a:latin typeface="Tahoma"/>
                <a:cs typeface="Tahoma"/>
              </a:rPr>
              <a:t>STRENGTHS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32176" y="4258055"/>
            <a:ext cx="1135379" cy="11475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24582" y="5390133"/>
            <a:ext cx="13271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0" dirty="0">
                <a:solidFill>
                  <a:srgbClr val="006882"/>
                </a:solidFill>
                <a:latin typeface="Tahoma"/>
                <a:cs typeface="Tahoma"/>
              </a:rPr>
              <a:t>RELATIONS</a:t>
            </a:r>
            <a:r>
              <a:rPr sz="1300" b="1" spc="-90" dirty="0">
                <a:solidFill>
                  <a:srgbClr val="006882"/>
                </a:solidFill>
                <a:latin typeface="Tahoma"/>
                <a:cs typeface="Tahoma"/>
              </a:rPr>
              <a:t>HI</a:t>
            </a:r>
            <a:r>
              <a:rPr sz="1300" b="1" spc="-105" dirty="0">
                <a:solidFill>
                  <a:srgbClr val="006882"/>
                </a:solidFill>
                <a:latin typeface="Tahoma"/>
                <a:cs typeface="Tahoma"/>
              </a:rPr>
              <a:t>P</a:t>
            </a:r>
            <a:r>
              <a:rPr sz="1300" b="1" dirty="0">
                <a:solidFill>
                  <a:srgbClr val="006882"/>
                </a:solidFill>
                <a:latin typeface="Tahoma"/>
                <a:cs typeface="Tahoma"/>
              </a:rPr>
              <a:t>S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62783" y="3148583"/>
            <a:ext cx="1135380" cy="11475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86280" y="3638550"/>
            <a:ext cx="96964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006882"/>
                </a:solidFill>
                <a:latin typeface="Tahoma"/>
                <a:cs typeface="Tahoma"/>
              </a:rPr>
              <a:t>NET</a:t>
            </a:r>
            <a:r>
              <a:rPr sz="1300" b="1" spc="-30" dirty="0">
                <a:solidFill>
                  <a:srgbClr val="006882"/>
                </a:solidFill>
                <a:latin typeface="Tahoma"/>
                <a:cs typeface="Tahoma"/>
              </a:rPr>
              <a:t>W</a:t>
            </a:r>
            <a:r>
              <a:rPr sz="1300" b="1" spc="-60" dirty="0">
                <a:solidFill>
                  <a:srgbClr val="006882"/>
                </a:solidFill>
                <a:latin typeface="Tahoma"/>
                <a:cs typeface="Tahoma"/>
              </a:rPr>
              <a:t>O</a:t>
            </a:r>
            <a:r>
              <a:rPr sz="1300" b="1" spc="-35" dirty="0">
                <a:solidFill>
                  <a:srgbClr val="006882"/>
                </a:solidFill>
                <a:latin typeface="Tahoma"/>
                <a:cs typeface="Tahoma"/>
              </a:rPr>
              <a:t>R</a:t>
            </a:r>
            <a:r>
              <a:rPr sz="1300" b="1" spc="-30" dirty="0">
                <a:solidFill>
                  <a:srgbClr val="006882"/>
                </a:solidFill>
                <a:latin typeface="Tahoma"/>
                <a:cs typeface="Tahoma"/>
              </a:rPr>
              <a:t>K</a:t>
            </a:r>
            <a:r>
              <a:rPr sz="1300" b="1" dirty="0">
                <a:solidFill>
                  <a:srgbClr val="006882"/>
                </a:solidFill>
                <a:latin typeface="Tahoma"/>
                <a:cs typeface="Tahoma"/>
              </a:rPr>
              <a:t>S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24555" y="2078735"/>
            <a:ext cx="1135380" cy="11460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68117" y="1835861"/>
            <a:ext cx="9747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35" dirty="0">
                <a:solidFill>
                  <a:srgbClr val="006882"/>
                </a:solidFill>
                <a:latin typeface="Tahoma"/>
                <a:cs typeface="Tahoma"/>
              </a:rPr>
              <a:t>C</a:t>
            </a:r>
            <a:r>
              <a:rPr sz="1300" b="1" spc="-30" dirty="0">
                <a:solidFill>
                  <a:srgbClr val="006882"/>
                </a:solidFill>
                <a:latin typeface="Tahoma"/>
                <a:cs typeface="Tahoma"/>
              </a:rPr>
              <a:t>L</a:t>
            </a:r>
            <a:r>
              <a:rPr sz="1300" b="1" dirty="0">
                <a:solidFill>
                  <a:srgbClr val="006882"/>
                </a:solidFill>
                <a:latin typeface="Tahoma"/>
                <a:cs typeface="Tahoma"/>
              </a:rPr>
              <a:t>AS</a:t>
            </a:r>
            <a:r>
              <a:rPr sz="1300" b="1" spc="5" dirty="0">
                <a:solidFill>
                  <a:srgbClr val="006882"/>
                </a:solidFill>
                <a:latin typeface="Tahoma"/>
                <a:cs typeface="Tahoma"/>
              </a:rPr>
              <a:t>S</a:t>
            </a:r>
            <a:r>
              <a:rPr sz="1300" b="1" spc="-235" dirty="0">
                <a:solidFill>
                  <a:srgbClr val="006882"/>
                </a:solidFill>
                <a:latin typeface="Tahoma"/>
                <a:cs typeface="Tahoma"/>
              </a:rPr>
              <a:t>I</a:t>
            </a:r>
            <a:r>
              <a:rPr sz="1300" b="1" spc="-5" dirty="0">
                <a:solidFill>
                  <a:srgbClr val="006882"/>
                </a:solidFill>
                <a:latin typeface="Tahoma"/>
                <a:cs typeface="Tahoma"/>
              </a:rPr>
              <a:t>F</a:t>
            </a:r>
            <a:r>
              <a:rPr sz="1300" b="1" spc="-235" dirty="0">
                <a:solidFill>
                  <a:srgbClr val="006882"/>
                </a:solidFill>
                <a:latin typeface="Tahoma"/>
                <a:cs typeface="Tahoma"/>
              </a:rPr>
              <a:t>I</a:t>
            </a:r>
            <a:r>
              <a:rPr sz="1300" b="1" spc="-25" dirty="0">
                <a:solidFill>
                  <a:srgbClr val="006882"/>
                </a:solidFill>
                <a:latin typeface="Tahoma"/>
                <a:cs typeface="Tahoma"/>
              </a:rPr>
              <a:t>ED</a:t>
            </a:r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22121"/>
            <a:ext cx="4116070" cy="130175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60"/>
              </a:lnSpc>
              <a:spcBef>
                <a:spcPts val="695"/>
              </a:spcBef>
            </a:pPr>
            <a:r>
              <a:rPr sz="4400" spc="-95" dirty="0">
                <a:solidFill>
                  <a:srgbClr val="006882"/>
                </a:solidFill>
              </a:rPr>
              <a:t>Reflect </a:t>
            </a:r>
            <a:r>
              <a:rPr sz="4400" spc="-130" dirty="0">
                <a:solidFill>
                  <a:srgbClr val="006882"/>
                </a:solidFill>
              </a:rPr>
              <a:t>on</a:t>
            </a:r>
            <a:r>
              <a:rPr sz="4400" spc="-335" dirty="0">
                <a:solidFill>
                  <a:srgbClr val="006882"/>
                </a:solidFill>
              </a:rPr>
              <a:t> </a:t>
            </a:r>
            <a:r>
              <a:rPr sz="4400" spc="-60" dirty="0">
                <a:solidFill>
                  <a:srgbClr val="006882"/>
                </a:solidFill>
              </a:rPr>
              <a:t>your  </a:t>
            </a:r>
            <a:r>
              <a:rPr sz="4400" spc="-65" dirty="0">
                <a:solidFill>
                  <a:srgbClr val="006882"/>
                </a:solidFill>
              </a:rPr>
              <a:t>conversations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7542" y="2392197"/>
            <a:ext cx="7212330" cy="296481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50" dirty="0">
                <a:solidFill>
                  <a:srgbClr val="006882"/>
                </a:solidFill>
                <a:latin typeface="Arial"/>
                <a:cs typeface="Arial"/>
              </a:rPr>
              <a:t>What </a:t>
            </a: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is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 </a:t>
            </a:r>
            <a:r>
              <a:rPr sz="2800" b="1" spc="-85" dirty="0">
                <a:solidFill>
                  <a:srgbClr val="006882"/>
                </a:solidFill>
                <a:latin typeface="Arial"/>
                <a:cs typeface="Arial"/>
              </a:rPr>
              <a:t>focus 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of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</a:t>
            </a:r>
            <a:r>
              <a:rPr sz="2800" b="1" spc="-8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006882"/>
                </a:solidFill>
                <a:latin typeface="Arial"/>
                <a:cs typeface="Arial"/>
              </a:rPr>
              <a:t>conversation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50" dirty="0">
                <a:solidFill>
                  <a:srgbClr val="006882"/>
                </a:solidFill>
                <a:latin typeface="Arial"/>
                <a:cs typeface="Arial"/>
              </a:rPr>
              <a:t>What </a:t>
            </a:r>
            <a:r>
              <a:rPr sz="2800" b="1" spc="35" dirty="0">
                <a:solidFill>
                  <a:srgbClr val="006882"/>
                </a:solidFill>
                <a:latin typeface="Arial"/>
                <a:cs typeface="Arial"/>
              </a:rPr>
              <a:t>value </a:t>
            </a:r>
            <a:r>
              <a:rPr sz="2800" b="1" spc="-145" dirty="0">
                <a:solidFill>
                  <a:srgbClr val="006882"/>
                </a:solidFill>
                <a:latin typeface="Arial"/>
                <a:cs typeface="Arial"/>
              </a:rPr>
              <a:t>does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 </a:t>
            </a:r>
            <a:r>
              <a:rPr sz="2800" b="1" spc="-50" dirty="0">
                <a:solidFill>
                  <a:srgbClr val="006882"/>
                </a:solidFill>
                <a:latin typeface="Arial"/>
                <a:cs typeface="Arial"/>
              </a:rPr>
              <a:t>conversation</a:t>
            </a:r>
            <a:r>
              <a:rPr sz="2800" b="1" spc="-11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6882"/>
                </a:solidFill>
                <a:latin typeface="Arial"/>
                <a:cs typeface="Arial"/>
              </a:rPr>
              <a:t>offer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0" dirty="0">
                <a:solidFill>
                  <a:srgbClr val="006882"/>
                </a:solidFill>
                <a:latin typeface="Arial"/>
                <a:cs typeface="Arial"/>
              </a:rPr>
              <a:t>Questions 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r>
              <a:rPr sz="2800" b="1" spc="3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170" dirty="0">
                <a:solidFill>
                  <a:srgbClr val="006882"/>
                </a:solidFill>
                <a:latin typeface="Times New Roman"/>
                <a:cs typeface="Times New Roman"/>
              </a:rPr>
              <a:t>guide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35" dirty="0">
                <a:solidFill>
                  <a:srgbClr val="006882"/>
                </a:solidFill>
                <a:latin typeface="Arial"/>
                <a:cs typeface="Arial"/>
              </a:rPr>
              <a:t>A 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relevant </a:t>
            </a:r>
            <a:r>
              <a:rPr sz="2800" b="1" spc="-114" dirty="0">
                <a:solidFill>
                  <a:srgbClr val="006882"/>
                </a:solidFill>
                <a:latin typeface="Arial"/>
                <a:cs typeface="Arial"/>
              </a:rPr>
              <a:t>story </a:t>
            </a:r>
            <a:r>
              <a:rPr sz="2800" b="1" spc="-90" dirty="0">
                <a:solidFill>
                  <a:srgbClr val="006882"/>
                </a:solidFill>
                <a:latin typeface="Arial"/>
                <a:cs typeface="Arial"/>
              </a:rPr>
              <a:t>or </a:t>
            </a:r>
            <a:r>
              <a:rPr sz="2800" b="1" spc="-60" dirty="0">
                <a:solidFill>
                  <a:srgbClr val="006882"/>
                </a:solidFill>
                <a:latin typeface="Arial"/>
                <a:cs typeface="Arial"/>
              </a:rPr>
              <a:t>experience 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r>
              <a:rPr sz="2800" b="1" spc="-29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215" dirty="0">
                <a:solidFill>
                  <a:srgbClr val="006882"/>
                </a:solidFill>
                <a:latin typeface="Times New Roman"/>
                <a:cs typeface="Times New Roman"/>
              </a:rPr>
              <a:t>lead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50" dirty="0">
                <a:solidFill>
                  <a:srgbClr val="006882"/>
                </a:solidFill>
                <a:latin typeface="Arial"/>
                <a:cs typeface="Arial"/>
              </a:rPr>
              <a:t>What </a:t>
            </a:r>
            <a:r>
              <a:rPr sz="2800" b="1" spc="45" dirty="0">
                <a:solidFill>
                  <a:srgbClr val="006882"/>
                </a:solidFill>
                <a:latin typeface="Arial"/>
                <a:cs typeface="Arial"/>
              </a:rPr>
              <a:t>are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 </a:t>
            </a:r>
            <a:r>
              <a:rPr sz="2800" b="1" spc="-135" dirty="0">
                <a:solidFill>
                  <a:srgbClr val="006882"/>
                </a:solidFill>
                <a:latin typeface="Arial"/>
                <a:cs typeface="Arial"/>
              </a:rPr>
              <a:t>possible </a:t>
            </a:r>
            <a:r>
              <a:rPr sz="2800" b="1" spc="-114" dirty="0">
                <a:solidFill>
                  <a:srgbClr val="006882"/>
                </a:solidFill>
                <a:latin typeface="Arial"/>
                <a:cs typeface="Arial"/>
              </a:rPr>
              <a:t>outcomes 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or </a:t>
            </a:r>
            <a:r>
              <a:rPr sz="2800" b="1" spc="-45" dirty="0">
                <a:solidFill>
                  <a:srgbClr val="006882"/>
                </a:solidFill>
                <a:latin typeface="Arial"/>
                <a:cs typeface="Arial"/>
              </a:rPr>
              <a:t>actions  </a:t>
            </a:r>
            <a:r>
              <a:rPr sz="2800" b="1" spc="-10" dirty="0">
                <a:solidFill>
                  <a:srgbClr val="006882"/>
                </a:solidFill>
                <a:latin typeface="Arial"/>
                <a:cs typeface="Arial"/>
              </a:rPr>
              <a:t>from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</a:t>
            </a:r>
            <a:r>
              <a:rPr sz="2800" b="1" spc="-9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conversation?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9730" y="338785"/>
            <a:ext cx="176657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35" dirty="0">
                <a:solidFill>
                  <a:srgbClr val="006882"/>
                </a:solidFill>
              </a:rPr>
              <a:t>PURPOSE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1152144" y="1048511"/>
            <a:ext cx="6839711" cy="5128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8214" y="1489710"/>
            <a:ext cx="1179830" cy="1181100"/>
          </a:xfrm>
          <a:custGeom>
            <a:avLst/>
            <a:gdLst/>
            <a:ahLst/>
            <a:cxnLst/>
            <a:rect l="l" t="t" r="r" b="b"/>
            <a:pathLst>
              <a:path w="1179829" h="1181100">
                <a:moveTo>
                  <a:pt x="0" y="590550"/>
                </a:moveTo>
                <a:lnTo>
                  <a:pt x="1954" y="542117"/>
                </a:lnTo>
                <a:lnTo>
                  <a:pt x="7718" y="494763"/>
                </a:lnTo>
                <a:lnTo>
                  <a:pt x="17139" y="448639"/>
                </a:lnTo>
                <a:lnTo>
                  <a:pt x="30065" y="403896"/>
                </a:lnTo>
                <a:lnTo>
                  <a:pt x="46345" y="360687"/>
                </a:lnTo>
                <a:lnTo>
                  <a:pt x="65826" y="319165"/>
                </a:lnTo>
                <a:lnTo>
                  <a:pt x="88358" y="279480"/>
                </a:lnTo>
                <a:lnTo>
                  <a:pt x="113787" y="241785"/>
                </a:lnTo>
                <a:lnTo>
                  <a:pt x="141964" y="206232"/>
                </a:lnTo>
                <a:lnTo>
                  <a:pt x="172735" y="172974"/>
                </a:lnTo>
                <a:lnTo>
                  <a:pt x="205950" y="142161"/>
                </a:lnTo>
                <a:lnTo>
                  <a:pt x="241456" y="113946"/>
                </a:lnTo>
                <a:lnTo>
                  <a:pt x="279102" y="88481"/>
                </a:lnTo>
                <a:lnTo>
                  <a:pt x="318735" y="65919"/>
                </a:lnTo>
                <a:lnTo>
                  <a:pt x="360205" y="46410"/>
                </a:lnTo>
                <a:lnTo>
                  <a:pt x="403360" y="30108"/>
                </a:lnTo>
                <a:lnTo>
                  <a:pt x="448047" y="17163"/>
                </a:lnTo>
                <a:lnTo>
                  <a:pt x="494115" y="7729"/>
                </a:lnTo>
                <a:lnTo>
                  <a:pt x="541412" y="1957"/>
                </a:lnTo>
                <a:lnTo>
                  <a:pt x="589788" y="0"/>
                </a:lnTo>
                <a:lnTo>
                  <a:pt x="638163" y="1957"/>
                </a:lnTo>
                <a:lnTo>
                  <a:pt x="685460" y="7729"/>
                </a:lnTo>
                <a:lnTo>
                  <a:pt x="731528" y="17163"/>
                </a:lnTo>
                <a:lnTo>
                  <a:pt x="776215" y="30108"/>
                </a:lnTo>
                <a:lnTo>
                  <a:pt x="819370" y="46410"/>
                </a:lnTo>
                <a:lnTo>
                  <a:pt x="860840" y="65919"/>
                </a:lnTo>
                <a:lnTo>
                  <a:pt x="900473" y="88481"/>
                </a:lnTo>
                <a:lnTo>
                  <a:pt x="938119" y="113946"/>
                </a:lnTo>
                <a:lnTo>
                  <a:pt x="973625" y="142161"/>
                </a:lnTo>
                <a:lnTo>
                  <a:pt x="1006840" y="172973"/>
                </a:lnTo>
                <a:lnTo>
                  <a:pt x="1037611" y="206232"/>
                </a:lnTo>
                <a:lnTo>
                  <a:pt x="1065788" y="241785"/>
                </a:lnTo>
                <a:lnTo>
                  <a:pt x="1091217" y="279480"/>
                </a:lnTo>
                <a:lnTo>
                  <a:pt x="1113749" y="319165"/>
                </a:lnTo>
                <a:lnTo>
                  <a:pt x="1133230" y="360687"/>
                </a:lnTo>
                <a:lnTo>
                  <a:pt x="1149510" y="403896"/>
                </a:lnTo>
                <a:lnTo>
                  <a:pt x="1162436" y="448639"/>
                </a:lnTo>
                <a:lnTo>
                  <a:pt x="1171857" y="494763"/>
                </a:lnTo>
                <a:lnTo>
                  <a:pt x="1177621" y="542117"/>
                </a:lnTo>
                <a:lnTo>
                  <a:pt x="1179576" y="590550"/>
                </a:lnTo>
                <a:lnTo>
                  <a:pt x="1177621" y="638982"/>
                </a:lnTo>
                <a:lnTo>
                  <a:pt x="1171857" y="686336"/>
                </a:lnTo>
                <a:lnTo>
                  <a:pt x="1162436" y="732460"/>
                </a:lnTo>
                <a:lnTo>
                  <a:pt x="1149510" y="777203"/>
                </a:lnTo>
                <a:lnTo>
                  <a:pt x="1133230" y="820412"/>
                </a:lnTo>
                <a:lnTo>
                  <a:pt x="1113749" y="861934"/>
                </a:lnTo>
                <a:lnTo>
                  <a:pt x="1091217" y="901619"/>
                </a:lnTo>
                <a:lnTo>
                  <a:pt x="1065788" y="939314"/>
                </a:lnTo>
                <a:lnTo>
                  <a:pt x="1037611" y="974867"/>
                </a:lnTo>
                <a:lnTo>
                  <a:pt x="1006840" y="1008126"/>
                </a:lnTo>
                <a:lnTo>
                  <a:pt x="973625" y="1038938"/>
                </a:lnTo>
                <a:lnTo>
                  <a:pt x="938119" y="1067153"/>
                </a:lnTo>
                <a:lnTo>
                  <a:pt x="900473" y="1092618"/>
                </a:lnTo>
                <a:lnTo>
                  <a:pt x="860840" y="1115180"/>
                </a:lnTo>
                <a:lnTo>
                  <a:pt x="819370" y="1134689"/>
                </a:lnTo>
                <a:lnTo>
                  <a:pt x="776215" y="1150991"/>
                </a:lnTo>
                <a:lnTo>
                  <a:pt x="731528" y="1163936"/>
                </a:lnTo>
                <a:lnTo>
                  <a:pt x="685460" y="1173370"/>
                </a:lnTo>
                <a:lnTo>
                  <a:pt x="638163" y="1179142"/>
                </a:lnTo>
                <a:lnTo>
                  <a:pt x="589788" y="1181100"/>
                </a:lnTo>
                <a:lnTo>
                  <a:pt x="541412" y="1179142"/>
                </a:lnTo>
                <a:lnTo>
                  <a:pt x="494115" y="1173370"/>
                </a:lnTo>
                <a:lnTo>
                  <a:pt x="448047" y="1163936"/>
                </a:lnTo>
                <a:lnTo>
                  <a:pt x="403360" y="1150991"/>
                </a:lnTo>
                <a:lnTo>
                  <a:pt x="360205" y="1134689"/>
                </a:lnTo>
                <a:lnTo>
                  <a:pt x="318735" y="1115180"/>
                </a:lnTo>
                <a:lnTo>
                  <a:pt x="279102" y="1092618"/>
                </a:lnTo>
                <a:lnTo>
                  <a:pt x="241456" y="1067153"/>
                </a:lnTo>
                <a:lnTo>
                  <a:pt x="205950" y="1038938"/>
                </a:lnTo>
                <a:lnTo>
                  <a:pt x="172735" y="1008126"/>
                </a:lnTo>
                <a:lnTo>
                  <a:pt x="141964" y="974867"/>
                </a:lnTo>
                <a:lnTo>
                  <a:pt x="113787" y="939314"/>
                </a:lnTo>
                <a:lnTo>
                  <a:pt x="88358" y="901619"/>
                </a:lnTo>
                <a:lnTo>
                  <a:pt x="65826" y="861934"/>
                </a:lnTo>
                <a:lnTo>
                  <a:pt x="46345" y="820412"/>
                </a:lnTo>
                <a:lnTo>
                  <a:pt x="30065" y="777203"/>
                </a:lnTo>
                <a:lnTo>
                  <a:pt x="17139" y="732460"/>
                </a:lnTo>
                <a:lnTo>
                  <a:pt x="7718" y="686336"/>
                </a:lnTo>
                <a:lnTo>
                  <a:pt x="1954" y="638982"/>
                </a:lnTo>
                <a:lnTo>
                  <a:pt x="0" y="59055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9142476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2017" y="2098040"/>
            <a:ext cx="1951355" cy="17100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09880" marR="302260" indent="43815" algn="just">
              <a:lnSpc>
                <a:spcPct val="90200"/>
              </a:lnSpc>
              <a:spcBef>
                <a:spcPts val="380"/>
              </a:spcBef>
            </a:pPr>
            <a:r>
              <a:rPr sz="2400" b="1" spc="-10" dirty="0">
                <a:solidFill>
                  <a:srgbClr val="DA542F"/>
                </a:solidFill>
                <a:latin typeface="Tahoma"/>
                <a:cs typeface="Tahoma"/>
              </a:rPr>
              <a:t>Vision 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400" b="1" spc="6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aspire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to.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440"/>
              </a:lnSpc>
            </a:pPr>
            <a:r>
              <a:rPr sz="2400" b="1" spc="254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b="1" spc="-120" dirty="0">
                <a:solidFill>
                  <a:srgbClr val="FFFFFF"/>
                </a:solidFill>
                <a:latin typeface="Cambria"/>
                <a:cs typeface="Cambria"/>
              </a:rPr>
              <a:t>“</a:t>
            </a:r>
            <a:r>
              <a:rPr sz="2400" b="1" spc="-120" dirty="0">
                <a:solidFill>
                  <a:srgbClr val="DA542F"/>
                </a:solidFill>
                <a:latin typeface="Tahoma"/>
                <a:cs typeface="Tahoma"/>
              </a:rPr>
              <a:t>where </a:t>
            </a:r>
            <a:r>
              <a:rPr sz="2400" b="1" spc="11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400" b="1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740"/>
              </a:lnSpc>
            </a:pPr>
            <a:r>
              <a:rPr sz="2400" b="1" spc="-40" dirty="0">
                <a:solidFill>
                  <a:srgbClr val="FFFFFF"/>
                </a:solidFill>
                <a:latin typeface="Cambria"/>
                <a:cs typeface="Cambria"/>
              </a:rPr>
              <a:t>going?”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4897" y="2837434"/>
            <a:ext cx="2256790" cy="17087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519430">
              <a:lnSpc>
                <a:spcPct val="90000"/>
              </a:lnSpc>
              <a:spcBef>
                <a:spcPts val="385"/>
              </a:spcBef>
            </a:pPr>
            <a:r>
              <a:rPr sz="2400" b="1" spc="-65" dirty="0">
                <a:solidFill>
                  <a:srgbClr val="DA542F"/>
                </a:solidFill>
                <a:latin typeface="Tahoma"/>
                <a:cs typeface="Tahoma"/>
              </a:rPr>
              <a:t>Purpose 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guides </a:t>
            </a:r>
            <a:r>
              <a:rPr sz="2400" b="1" spc="65" dirty="0">
                <a:solidFill>
                  <a:srgbClr val="FFFFFF"/>
                </a:solidFill>
                <a:latin typeface="Arial"/>
                <a:cs typeface="Arial"/>
              </a:rPr>
              <a:t>what 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doing  </a:t>
            </a:r>
            <a:r>
              <a:rPr sz="2400" b="1" spc="5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life </a:t>
            </a:r>
            <a:r>
              <a:rPr sz="2400" b="1" spc="254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2400" b="1" spc="-145" dirty="0">
                <a:solidFill>
                  <a:srgbClr val="FFFFFF"/>
                </a:solidFill>
                <a:latin typeface="Cambria"/>
                <a:cs typeface="Cambria"/>
              </a:rPr>
              <a:t>“</a:t>
            </a:r>
            <a:r>
              <a:rPr sz="2400" b="1" spc="-145" dirty="0">
                <a:solidFill>
                  <a:srgbClr val="DA542F"/>
                </a:solidFill>
                <a:latin typeface="Tahoma"/>
                <a:cs typeface="Tahoma"/>
              </a:rPr>
              <a:t>why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do </a:t>
            </a:r>
            <a:r>
              <a:rPr sz="2400" b="1" spc="-16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400" b="1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75" dirty="0">
                <a:solidFill>
                  <a:srgbClr val="FFFFFF"/>
                </a:solidFill>
                <a:latin typeface="Cambria"/>
                <a:cs typeface="Cambria"/>
              </a:rPr>
              <a:t>exist?”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3461" y="3006344"/>
            <a:ext cx="1775460" cy="17100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indent="-1905" algn="ctr">
              <a:lnSpc>
                <a:spcPct val="90100"/>
              </a:lnSpc>
              <a:spcBef>
                <a:spcPts val="385"/>
              </a:spcBef>
            </a:pPr>
            <a:r>
              <a:rPr sz="2400" b="1" spc="-10" dirty="0">
                <a:solidFill>
                  <a:srgbClr val="DA542F"/>
                </a:solidFill>
                <a:latin typeface="Tahoma"/>
                <a:cs typeface="Tahoma"/>
              </a:rPr>
              <a:t>Mission 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drives 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achieve,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254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2400" b="1" spc="-140" dirty="0">
                <a:solidFill>
                  <a:srgbClr val="FFFFFF"/>
                </a:solidFill>
                <a:latin typeface="Cambria"/>
                <a:cs typeface="Cambria"/>
              </a:rPr>
              <a:t>“</a:t>
            </a:r>
            <a:r>
              <a:rPr sz="2400" b="1" spc="-140" dirty="0">
                <a:solidFill>
                  <a:srgbClr val="DA542F"/>
                </a:solidFill>
                <a:latin typeface="Tahoma"/>
                <a:cs typeface="Tahoma"/>
              </a:rPr>
              <a:t>what </a:t>
            </a:r>
            <a:r>
              <a:rPr sz="2400" b="1" spc="110" dirty="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2400" b="1" spc="-45" dirty="0">
                <a:solidFill>
                  <a:srgbClr val="FFFFFF"/>
                </a:solidFill>
                <a:latin typeface="Cambria"/>
                <a:cs typeface="Cambria"/>
              </a:rPr>
              <a:t>doing?”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194" y="1565910"/>
            <a:ext cx="2837815" cy="2837815"/>
          </a:xfrm>
          <a:custGeom>
            <a:avLst/>
            <a:gdLst/>
            <a:ahLst/>
            <a:cxnLst/>
            <a:rect l="l" t="t" r="r" b="b"/>
            <a:pathLst>
              <a:path w="2837815" h="2837815">
                <a:moveTo>
                  <a:pt x="0" y="1418843"/>
                </a:moveTo>
                <a:lnTo>
                  <a:pt x="789" y="1371058"/>
                </a:lnTo>
                <a:lnTo>
                  <a:pt x="3141" y="1323668"/>
                </a:lnTo>
                <a:lnTo>
                  <a:pt x="7031" y="1276699"/>
                </a:lnTo>
                <a:lnTo>
                  <a:pt x="12434" y="1230174"/>
                </a:lnTo>
                <a:lnTo>
                  <a:pt x="19325" y="1184120"/>
                </a:lnTo>
                <a:lnTo>
                  <a:pt x="27680" y="1138560"/>
                </a:lnTo>
                <a:lnTo>
                  <a:pt x="37472" y="1093521"/>
                </a:lnTo>
                <a:lnTo>
                  <a:pt x="48679" y="1049025"/>
                </a:lnTo>
                <a:lnTo>
                  <a:pt x="61274" y="1005099"/>
                </a:lnTo>
                <a:lnTo>
                  <a:pt x="75233" y="961768"/>
                </a:lnTo>
                <a:lnTo>
                  <a:pt x="90532" y="919055"/>
                </a:lnTo>
                <a:lnTo>
                  <a:pt x="107144" y="876986"/>
                </a:lnTo>
                <a:lnTo>
                  <a:pt x="125046" y="835586"/>
                </a:lnTo>
                <a:lnTo>
                  <a:pt x="144213" y="794879"/>
                </a:lnTo>
                <a:lnTo>
                  <a:pt x="164620" y="754890"/>
                </a:lnTo>
                <a:lnTo>
                  <a:pt x="186241" y="715645"/>
                </a:lnTo>
                <a:lnTo>
                  <a:pt x="209053" y="677168"/>
                </a:lnTo>
                <a:lnTo>
                  <a:pt x="233030" y="639483"/>
                </a:lnTo>
                <a:lnTo>
                  <a:pt x="258147" y="602617"/>
                </a:lnTo>
                <a:lnTo>
                  <a:pt x="284381" y="566593"/>
                </a:lnTo>
                <a:lnTo>
                  <a:pt x="311705" y="531436"/>
                </a:lnTo>
                <a:lnTo>
                  <a:pt x="340095" y="497171"/>
                </a:lnTo>
                <a:lnTo>
                  <a:pt x="369526" y="463823"/>
                </a:lnTo>
                <a:lnTo>
                  <a:pt x="399973" y="431417"/>
                </a:lnTo>
                <a:lnTo>
                  <a:pt x="431412" y="399978"/>
                </a:lnTo>
                <a:lnTo>
                  <a:pt x="463818" y="369530"/>
                </a:lnTo>
                <a:lnTo>
                  <a:pt x="497166" y="340099"/>
                </a:lnTo>
                <a:lnTo>
                  <a:pt x="531430" y="311709"/>
                </a:lnTo>
                <a:lnTo>
                  <a:pt x="566587" y="284384"/>
                </a:lnTo>
                <a:lnTo>
                  <a:pt x="602611" y="258151"/>
                </a:lnTo>
                <a:lnTo>
                  <a:pt x="639478" y="233033"/>
                </a:lnTo>
                <a:lnTo>
                  <a:pt x="677162" y="209056"/>
                </a:lnTo>
                <a:lnTo>
                  <a:pt x="715639" y="186244"/>
                </a:lnTo>
                <a:lnTo>
                  <a:pt x="754885" y="164622"/>
                </a:lnTo>
                <a:lnTo>
                  <a:pt x="794873" y="144215"/>
                </a:lnTo>
                <a:lnTo>
                  <a:pt x="835580" y="125048"/>
                </a:lnTo>
                <a:lnTo>
                  <a:pt x="876980" y="107146"/>
                </a:lnTo>
                <a:lnTo>
                  <a:pt x="919050" y="90533"/>
                </a:lnTo>
                <a:lnTo>
                  <a:pt x="961763" y="75234"/>
                </a:lnTo>
                <a:lnTo>
                  <a:pt x="1005095" y="61275"/>
                </a:lnTo>
                <a:lnTo>
                  <a:pt x="1049021" y="48680"/>
                </a:lnTo>
                <a:lnTo>
                  <a:pt x="1093517" y="37473"/>
                </a:lnTo>
                <a:lnTo>
                  <a:pt x="1138557" y="27680"/>
                </a:lnTo>
                <a:lnTo>
                  <a:pt x="1184117" y="19326"/>
                </a:lnTo>
                <a:lnTo>
                  <a:pt x="1230172" y="12434"/>
                </a:lnTo>
                <a:lnTo>
                  <a:pt x="1276697" y="7031"/>
                </a:lnTo>
                <a:lnTo>
                  <a:pt x="1323667" y="3141"/>
                </a:lnTo>
                <a:lnTo>
                  <a:pt x="1371057" y="789"/>
                </a:lnTo>
                <a:lnTo>
                  <a:pt x="1418844" y="0"/>
                </a:lnTo>
                <a:lnTo>
                  <a:pt x="1466629" y="789"/>
                </a:lnTo>
                <a:lnTo>
                  <a:pt x="1514019" y="3141"/>
                </a:lnTo>
                <a:lnTo>
                  <a:pt x="1560988" y="7031"/>
                </a:lnTo>
                <a:lnTo>
                  <a:pt x="1607513" y="12434"/>
                </a:lnTo>
                <a:lnTo>
                  <a:pt x="1653567" y="19326"/>
                </a:lnTo>
                <a:lnTo>
                  <a:pt x="1699127" y="27680"/>
                </a:lnTo>
                <a:lnTo>
                  <a:pt x="1744166" y="37473"/>
                </a:lnTo>
                <a:lnTo>
                  <a:pt x="1788662" y="48680"/>
                </a:lnTo>
                <a:lnTo>
                  <a:pt x="1832588" y="61275"/>
                </a:lnTo>
                <a:lnTo>
                  <a:pt x="1875919" y="75234"/>
                </a:lnTo>
                <a:lnTo>
                  <a:pt x="1918632" y="90533"/>
                </a:lnTo>
                <a:lnTo>
                  <a:pt x="1960701" y="107146"/>
                </a:lnTo>
                <a:lnTo>
                  <a:pt x="2002101" y="125048"/>
                </a:lnTo>
                <a:lnTo>
                  <a:pt x="2042808" y="144215"/>
                </a:lnTo>
                <a:lnTo>
                  <a:pt x="2082797" y="164622"/>
                </a:lnTo>
                <a:lnTo>
                  <a:pt x="2122042" y="186244"/>
                </a:lnTo>
                <a:lnTo>
                  <a:pt x="2160519" y="209056"/>
                </a:lnTo>
                <a:lnTo>
                  <a:pt x="2198204" y="233033"/>
                </a:lnTo>
                <a:lnTo>
                  <a:pt x="2235070" y="258151"/>
                </a:lnTo>
                <a:lnTo>
                  <a:pt x="2271094" y="284384"/>
                </a:lnTo>
                <a:lnTo>
                  <a:pt x="2306251" y="311709"/>
                </a:lnTo>
                <a:lnTo>
                  <a:pt x="2340516" y="340099"/>
                </a:lnTo>
                <a:lnTo>
                  <a:pt x="2373864" y="369530"/>
                </a:lnTo>
                <a:lnTo>
                  <a:pt x="2406270" y="399978"/>
                </a:lnTo>
                <a:lnTo>
                  <a:pt x="2437709" y="431417"/>
                </a:lnTo>
                <a:lnTo>
                  <a:pt x="2468157" y="463823"/>
                </a:lnTo>
                <a:lnTo>
                  <a:pt x="2497588" y="497171"/>
                </a:lnTo>
                <a:lnTo>
                  <a:pt x="2525978" y="531436"/>
                </a:lnTo>
                <a:lnTo>
                  <a:pt x="2553303" y="566593"/>
                </a:lnTo>
                <a:lnTo>
                  <a:pt x="2579536" y="602617"/>
                </a:lnTo>
                <a:lnTo>
                  <a:pt x="2604654" y="639483"/>
                </a:lnTo>
                <a:lnTo>
                  <a:pt x="2628631" y="677168"/>
                </a:lnTo>
                <a:lnTo>
                  <a:pt x="2651443" y="715645"/>
                </a:lnTo>
                <a:lnTo>
                  <a:pt x="2673065" y="754890"/>
                </a:lnTo>
                <a:lnTo>
                  <a:pt x="2693472" y="794879"/>
                </a:lnTo>
                <a:lnTo>
                  <a:pt x="2712639" y="835586"/>
                </a:lnTo>
                <a:lnTo>
                  <a:pt x="2730541" y="876986"/>
                </a:lnTo>
                <a:lnTo>
                  <a:pt x="2747154" y="919055"/>
                </a:lnTo>
                <a:lnTo>
                  <a:pt x="2762453" y="961768"/>
                </a:lnTo>
                <a:lnTo>
                  <a:pt x="2776412" y="1005099"/>
                </a:lnTo>
                <a:lnTo>
                  <a:pt x="2789007" y="1049025"/>
                </a:lnTo>
                <a:lnTo>
                  <a:pt x="2800214" y="1093521"/>
                </a:lnTo>
                <a:lnTo>
                  <a:pt x="2810007" y="1138560"/>
                </a:lnTo>
                <a:lnTo>
                  <a:pt x="2818361" y="1184120"/>
                </a:lnTo>
                <a:lnTo>
                  <a:pt x="2825253" y="1230174"/>
                </a:lnTo>
                <a:lnTo>
                  <a:pt x="2830656" y="1276699"/>
                </a:lnTo>
                <a:lnTo>
                  <a:pt x="2834546" y="1323668"/>
                </a:lnTo>
                <a:lnTo>
                  <a:pt x="2836898" y="1371058"/>
                </a:lnTo>
                <a:lnTo>
                  <a:pt x="2837688" y="1418843"/>
                </a:lnTo>
                <a:lnTo>
                  <a:pt x="2836898" y="1466629"/>
                </a:lnTo>
                <a:lnTo>
                  <a:pt x="2834546" y="1514019"/>
                </a:lnTo>
                <a:lnTo>
                  <a:pt x="2830656" y="1560988"/>
                </a:lnTo>
                <a:lnTo>
                  <a:pt x="2825253" y="1607513"/>
                </a:lnTo>
                <a:lnTo>
                  <a:pt x="2818361" y="1653567"/>
                </a:lnTo>
                <a:lnTo>
                  <a:pt x="2810007" y="1699127"/>
                </a:lnTo>
                <a:lnTo>
                  <a:pt x="2800214" y="1744166"/>
                </a:lnTo>
                <a:lnTo>
                  <a:pt x="2789007" y="1788662"/>
                </a:lnTo>
                <a:lnTo>
                  <a:pt x="2776412" y="1832588"/>
                </a:lnTo>
                <a:lnTo>
                  <a:pt x="2762453" y="1875919"/>
                </a:lnTo>
                <a:lnTo>
                  <a:pt x="2747154" y="1918632"/>
                </a:lnTo>
                <a:lnTo>
                  <a:pt x="2730541" y="1960701"/>
                </a:lnTo>
                <a:lnTo>
                  <a:pt x="2712639" y="2002101"/>
                </a:lnTo>
                <a:lnTo>
                  <a:pt x="2693472" y="2042808"/>
                </a:lnTo>
                <a:lnTo>
                  <a:pt x="2673065" y="2082797"/>
                </a:lnTo>
                <a:lnTo>
                  <a:pt x="2651443" y="2122042"/>
                </a:lnTo>
                <a:lnTo>
                  <a:pt x="2628631" y="2160519"/>
                </a:lnTo>
                <a:lnTo>
                  <a:pt x="2604654" y="2198204"/>
                </a:lnTo>
                <a:lnTo>
                  <a:pt x="2579536" y="2235070"/>
                </a:lnTo>
                <a:lnTo>
                  <a:pt x="2553303" y="2271094"/>
                </a:lnTo>
                <a:lnTo>
                  <a:pt x="2525978" y="2306251"/>
                </a:lnTo>
                <a:lnTo>
                  <a:pt x="2497588" y="2340516"/>
                </a:lnTo>
                <a:lnTo>
                  <a:pt x="2468157" y="2373864"/>
                </a:lnTo>
                <a:lnTo>
                  <a:pt x="2437709" y="2406270"/>
                </a:lnTo>
                <a:lnTo>
                  <a:pt x="2406270" y="2437709"/>
                </a:lnTo>
                <a:lnTo>
                  <a:pt x="2373864" y="2468157"/>
                </a:lnTo>
                <a:lnTo>
                  <a:pt x="2340516" y="2497588"/>
                </a:lnTo>
                <a:lnTo>
                  <a:pt x="2306251" y="2525978"/>
                </a:lnTo>
                <a:lnTo>
                  <a:pt x="2271094" y="2553303"/>
                </a:lnTo>
                <a:lnTo>
                  <a:pt x="2235070" y="2579536"/>
                </a:lnTo>
                <a:lnTo>
                  <a:pt x="2198204" y="2604654"/>
                </a:lnTo>
                <a:lnTo>
                  <a:pt x="2160519" y="2628631"/>
                </a:lnTo>
                <a:lnTo>
                  <a:pt x="2122042" y="2651443"/>
                </a:lnTo>
                <a:lnTo>
                  <a:pt x="2082797" y="2673065"/>
                </a:lnTo>
                <a:lnTo>
                  <a:pt x="2042808" y="2693472"/>
                </a:lnTo>
                <a:lnTo>
                  <a:pt x="2002101" y="2712639"/>
                </a:lnTo>
                <a:lnTo>
                  <a:pt x="1960701" y="2730541"/>
                </a:lnTo>
                <a:lnTo>
                  <a:pt x="1918632" y="2747154"/>
                </a:lnTo>
                <a:lnTo>
                  <a:pt x="1875919" y="2762453"/>
                </a:lnTo>
                <a:lnTo>
                  <a:pt x="1832588" y="2776412"/>
                </a:lnTo>
                <a:lnTo>
                  <a:pt x="1788662" y="2789007"/>
                </a:lnTo>
                <a:lnTo>
                  <a:pt x="1744166" y="2800214"/>
                </a:lnTo>
                <a:lnTo>
                  <a:pt x="1699127" y="2810007"/>
                </a:lnTo>
                <a:lnTo>
                  <a:pt x="1653567" y="2818361"/>
                </a:lnTo>
                <a:lnTo>
                  <a:pt x="1607513" y="2825253"/>
                </a:lnTo>
                <a:lnTo>
                  <a:pt x="1560988" y="2830656"/>
                </a:lnTo>
                <a:lnTo>
                  <a:pt x="1514019" y="2834546"/>
                </a:lnTo>
                <a:lnTo>
                  <a:pt x="1466629" y="2836898"/>
                </a:lnTo>
                <a:lnTo>
                  <a:pt x="1418844" y="2837688"/>
                </a:lnTo>
                <a:lnTo>
                  <a:pt x="1371057" y="2836898"/>
                </a:lnTo>
                <a:lnTo>
                  <a:pt x="1323667" y="2834546"/>
                </a:lnTo>
                <a:lnTo>
                  <a:pt x="1276697" y="2830656"/>
                </a:lnTo>
                <a:lnTo>
                  <a:pt x="1230172" y="2825253"/>
                </a:lnTo>
                <a:lnTo>
                  <a:pt x="1184117" y="2818361"/>
                </a:lnTo>
                <a:lnTo>
                  <a:pt x="1138557" y="2810007"/>
                </a:lnTo>
                <a:lnTo>
                  <a:pt x="1093517" y="2800214"/>
                </a:lnTo>
                <a:lnTo>
                  <a:pt x="1049021" y="2789007"/>
                </a:lnTo>
                <a:lnTo>
                  <a:pt x="1005095" y="2776412"/>
                </a:lnTo>
                <a:lnTo>
                  <a:pt x="961763" y="2762453"/>
                </a:lnTo>
                <a:lnTo>
                  <a:pt x="919050" y="2747154"/>
                </a:lnTo>
                <a:lnTo>
                  <a:pt x="876980" y="2730541"/>
                </a:lnTo>
                <a:lnTo>
                  <a:pt x="835580" y="2712639"/>
                </a:lnTo>
                <a:lnTo>
                  <a:pt x="794873" y="2693472"/>
                </a:lnTo>
                <a:lnTo>
                  <a:pt x="754885" y="2673065"/>
                </a:lnTo>
                <a:lnTo>
                  <a:pt x="715639" y="2651443"/>
                </a:lnTo>
                <a:lnTo>
                  <a:pt x="677162" y="2628631"/>
                </a:lnTo>
                <a:lnTo>
                  <a:pt x="639478" y="2604654"/>
                </a:lnTo>
                <a:lnTo>
                  <a:pt x="602611" y="2579536"/>
                </a:lnTo>
                <a:lnTo>
                  <a:pt x="566587" y="2553303"/>
                </a:lnTo>
                <a:lnTo>
                  <a:pt x="531430" y="2525978"/>
                </a:lnTo>
                <a:lnTo>
                  <a:pt x="497166" y="2497588"/>
                </a:lnTo>
                <a:lnTo>
                  <a:pt x="463818" y="2468157"/>
                </a:lnTo>
                <a:lnTo>
                  <a:pt x="431412" y="2437709"/>
                </a:lnTo>
                <a:lnTo>
                  <a:pt x="399973" y="2406270"/>
                </a:lnTo>
                <a:lnTo>
                  <a:pt x="369526" y="2373864"/>
                </a:lnTo>
                <a:lnTo>
                  <a:pt x="340095" y="2340516"/>
                </a:lnTo>
                <a:lnTo>
                  <a:pt x="311705" y="2306251"/>
                </a:lnTo>
                <a:lnTo>
                  <a:pt x="284381" y="2271094"/>
                </a:lnTo>
                <a:lnTo>
                  <a:pt x="258147" y="2235070"/>
                </a:lnTo>
                <a:lnTo>
                  <a:pt x="233030" y="2198204"/>
                </a:lnTo>
                <a:lnTo>
                  <a:pt x="209053" y="2160519"/>
                </a:lnTo>
                <a:lnTo>
                  <a:pt x="186241" y="2122042"/>
                </a:lnTo>
                <a:lnTo>
                  <a:pt x="164620" y="2082797"/>
                </a:lnTo>
                <a:lnTo>
                  <a:pt x="144213" y="2042808"/>
                </a:lnTo>
                <a:lnTo>
                  <a:pt x="125046" y="2002101"/>
                </a:lnTo>
                <a:lnTo>
                  <a:pt x="107144" y="1960701"/>
                </a:lnTo>
                <a:lnTo>
                  <a:pt x="90532" y="1918632"/>
                </a:lnTo>
                <a:lnTo>
                  <a:pt x="75233" y="1875919"/>
                </a:lnTo>
                <a:lnTo>
                  <a:pt x="61274" y="1832588"/>
                </a:lnTo>
                <a:lnTo>
                  <a:pt x="48679" y="1788662"/>
                </a:lnTo>
                <a:lnTo>
                  <a:pt x="37472" y="1744166"/>
                </a:lnTo>
                <a:lnTo>
                  <a:pt x="27680" y="1699127"/>
                </a:lnTo>
                <a:lnTo>
                  <a:pt x="19325" y="1653567"/>
                </a:lnTo>
                <a:lnTo>
                  <a:pt x="12434" y="1607513"/>
                </a:lnTo>
                <a:lnTo>
                  <a:pt x="7031" y="1560988"/>
                </a:lnTo>
                <a:lnTo>
                  <a:pt x="3141" y="1514019"/>
                </a:lnTo>
                <a:lnTo>
                  <a:pt x="789" y="1466629"/>
                </a:lnTo>
                <a:lnTo>
                  <a:pt x="0" y="141884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3773" y="1983485"/>
            <a:ext cx="3479800" cy="3481070"/>
          </a:xfrm>
          <a:custGeom>
            <a:avLst/>
            <a:gdLst/>
            <a:ahLst/>
            <a:cxnLst/>
            <a:rect l="l" t="t" r="r" b="b"/>
            <a:pathLst>
              <a:path w="3479800" h="3481070">
                <a:moveTo>
                  <a:pt x="0" y="1740408"/>
                </a:moveTo>
                <a:lnTo>
                  <a:pt x="646" y="1692499"/>
                </a:lnTo>
                <a:lnTo>
                  <a:pt x="2574" y="1644910"/>
                </a:lnTo>
                <a:lnTo>
                  <a:pt x="5767" y="1597659"/>
                </a:lnTo>
                <a:lnTo>
                  <a:pt x="10208" y="1550760"/>
                </a:lnTo>
                <a:lnTo>
                  <a:pt x="15881" y="1504231"/>
                </a:lnTo>
                <a:lnTo>
                  <a:pt x="22769" y="1458089"/>
                </a:lnTo>
                <a:lnTo>
                  <a:pt x="30856" y="1412350"/>
                </a:lnTo>
                <a:lnTo>
                  <a:pt x="40125" y="1367030"/>
                </a:lnTo>
                <a:lnTo>
                  <a:pt x="50560" y="1322147"/>
                </a:lnTo>
                <a:lnTo>
                  <a:pt x="62143" y="1277717"/>
                </a:lnTo>
                <a:lnTo>
                  <a:pt x="74859" y="1233755"/>
                </a:lnTo>
                <a:lnTo>
                  <a:pt x="88690" y="1190280"/>
                </a:lnTo>
                <a:lnTo>
                  <a:pt x="103621" y="1147307"/>
                </a:lnTo>
                <a:lnTo>
                  <a:pt x="119634" y="1104854"/>
                </a:lnTo>
                <a:lnTo>
                  <a:pt x="136713" y="1062936"/>
                </a:lnTo>
                <a:lnTo>
                  <a:pt x="154842" y="1021570"/>
                </a:lnTo>
                <a:lnTo>
                  <a:pt x="174003" y="980774"/>
                </a:lnTo>
                <a:lnTo>
                  <a:pt x="194180" y="940562"/>
                </a:lnTo>
                <a:lnTo>
                  <a:pt x="215358" y="900953"/>
                </a:lnTo>
                <a:lnTo>
                  <a:pt x="237518" y="861963"/>
                </a:lnTo>
                <a:lnTo>
                  <a:pt x="260644" y="823607"/>
                </a:lnTo>
                <a:lnTo>
                  <a:pt x="284721" y="785904"/>
                </a:lnTo>
                <a:lnTo>
                  <a:pt x="309731" y="748868"/>
                </a:lnTo>
                <a:lnTo>
                  <a:pt x="335657" y="712518"/>
                </a:lnTo>
                <a:lnTo>
                  <a:pt x="362484" y="676870"/>
                </a:lnTo>
                <a:lnTo>
                  <a:pt x="390194" y="641939"/>
                </a:lnTo>
                <a:lnTo>
                  <a:pt x="418772" y="607743"/>
                </a:lnTo>
                <a:lnTo>
                  <a:pt x="448199" y="574299"/>
                </a:lnTo>
                <a:lnTo>
                  <a:pt x="478461" y="541622"/>
                </a:lnTo>
                <a:lnTo>
                  <a:pt x="509539" y="509730"/>
                </a:lnTo>
                <a:lnTo>
                  <a:pt x="541419" y="478639"/>
                </a:lnTo>
                <a:lnTo>
                  <a:pt x="574082" y="448365"/>
                </a:lnTo>
                <a:lnTo>
                  <a:pt x="607513" y="418926"/>
                </a:lnTo>
                <a:lnTo>
                  <a:pt x="641694" y="390338"/>
                </a:lnTo>
                <a:lnTo>
                  <a:pt x="676610" y="362616"/>
                </a:lnTo>
                <a:lnTo>
                  <a:pt x="712244" y="335779"/>
                </a:lnTo>
                <a:lnTo>
                  <a:pt x="748579" y="309843"/>
                </a:lnTo>
                <a:lnTo>
                  <a:pt x="785598" y="284823"/>
                </a:lnTo>
                <a:lnTo>
                  <a:pt x="823285" y="260738"/>
                </a:lnTo>
                <a:lnTo>
                  <a:pt x="861624" y="237602"/>
                </a:lnTo>
                <a:lnTo>
                  <a:pt x="900597" y="215434"/>
                </a:lnTo>
                <a:lnTo>
                  <a:pt x="940189" y="194249"/>
                </a:lnTo>
                <a:lnTo>
                  <a:pt x="980382" y="174064"/>
                </a:lnTo>
                <a:lnTo>
                  <a:pt x="1021161" y="154896"/>
                </a:lnTo>
                <a:lnTo>
                  <a:pt x="1062507" y="136761"/>
                </a:lnTo>
                <a:lnTo>
                  <a:pt x="1104406" y="119675"/>
                </a:lnTo>
                <a:lnTo>
                  <a:pt x="1146840" y="103657"/>
                </a:lnTo>
                <a:lnTo>
                  <a:pt x="1189792" y="88721"/>
                </a:lnTo>
                <a:lnTo>
                  <a:pt x="1233247" y="74884"/>
                </a:lnTo>
                <a:lnTo>
                  <a:pt x="1277187" y="62164"/>
                </a:lnTo>
                <a:lnTo>
                  <a:pt x="1321597" y="50577"/>
                </a:lnTo>
                <a:lnTo>
                  <a:pt x="1366458" y="40139"/>
                </a:lnTo>
                <a:lnTo>
                  <a:pt x="1411755" y="30867"/>
                </a:lnTo>
                <a:lnTo>
                  <a:pt x="1457472" y="22777"/>
                </a:lnTo>
                <a:lnTo>
                  <a:pt x="1503591" y="15886"/>
                </a:lnTo>
                <a:lnTo>
                  <a:pt x="1550096" y="10211"/>
                </a:lnTo>
                <a:lnTo>
                  <a:pt x="1596971" y="5768"/>
                </a:lnTo>
                <a:lnTo>
                  <a:pt x="1644198" y="2575"/>
                </a:lnTo>
                <a:lnTo>
                  <a:pt x="1691762" y="646"/>
                </a:lnTo>
                <a:lnTo>
                  <a:pt x="1739646" y="0"/>
                </a:lnTo>
                <a:lnTo>
                  <a:pt x="1787529" y="646"/>
                </a:lnTo>
                <a:lnTo>
                  <a:pt x="1835093" y="2575"/>
                </a:lnTo>
                <a:lnTo>
                  <a:pt x="1882320" y="5768"/>
                </a:lnTo>
                <a:lnTo>
                  <a:pt x="1929195" y="10211"/>
                </a:lnTo>
                <a:lnTo>
                  <a:pt x="1975700" y="15886"/>
                </a:lnTo>
                <a:lnTo>
                  <a:pt x="2021819" y="22777"/>
                </a:lnTo>
                <a:lnTo>
                  <a:pt x="2067536" y="30867"/>
                </a:lnTo>
                <a:lnTo>
                  <a:pt x="2112833" y="40139"/>
                </a:lnTo>
                <a:lnTo>
                  <a:pt x="2157694" y="50577"/>
                </a:lnTo>
                <a:lnTo>
                  <a:pt x="2202104" y="62164"/>
                </a:lnTo>
                <a:lnTo>
                  <a:pt x="2246044" y="74884"/>
                </a:lnTo>
                <a:lnTo>
                  <a:pt x="2289499" y="88721"/>
                </a:lnTo>
                <a:lnTo>
                  <a:pt x="2332451" y="103657"/>
                </a:lnTo>
                <a:lnTo>
                  <a:pt x="2374885" y="119675"/>
                </a:lnTo>
                <a:lnTo>
                  <a:pt x="2416784" y="136761"/>
                </a:lnTo>
                <a:lnTo>
                  <a:pt x="2458130" y="154896"/>
                </a:lnTo>
                <a:lnTo>
                  <a:pt x="2498909" y="174064"/>
                </a:lnTo>
                <a:lnTo>
                  <a:pt x="2539102" y="194249"/>
                </a:lnTo>
                <a:lnTo>
                  <a:pt x="2578694" y="215434"/>
                </a:lnTo>
                <a:lnTo>
                  <a:pt x="2617667" y="237602"/>
                </a:lnTo>
                <a:lnTo>
                  <a:pt x="2656006" y="260738"/>
                </a:lnTo>
                <a:lnTo>
                  <a:pt x="2693693" y="284823"/>
                </a:lnTo>
                <a:lnTo>
                  <a:pt x="2730712" y="309843"/>
                </a:lnTo>
                <a:lnTo>
                  <a:pt x="2767047" y="335779"/>
                </a:lnTo>
                <a:lnTo>
                  <a:pt x="2802681" y="362616"/>
                </a:lnTo>
                <a:lnTo>
                  <a:pt x="2837597" y="390338"/>
                </a:lnTo>
                <a:lnTo>
                  <a:pt x="2871778" y="418926"/>
                </a:lnTo>
                <a:lnTo>
                  <a:pt x="2905209" y="448365"/>
                </a:lnTo>
                <a:lnTo>
                  <a:pt x="2937872" y="478639"/>
                </a:lnTo>
                <a:lnTo>
                  <a:pt x="2969752" y="509730"/>
                </a:lnTo>
                <a:lnTo>
                  <a:pt x="3000830" y="541622"/>
                </a:lnTo>
                <a:lnTo>
                  <a:pt x="3031092" y="574299"/>
                </a:lnTo>
                <a:lnTo>
                  <a:pt x="3060519" y="607743"/>
                </a:lnTo>
                <a:lnTo>
                  <a:pt x="3089097" y="641939"/>
                </a:lnTo>
                <a:lnTo>
                  <a:pt x="3116807" y="676870"/>
                </a:lnTo>
                <a:lnTo>
                  <a:pt x="3143634" y="712518"/>
                </a:lnTo>
                <a:lnTo>
                  <a:pt x="3169560" y="748868"/>
                </a:lnTo>
                <a:lnTo>
                  <a:pt x="3194570" y="785904"/>
                </a:lnTo>
                <a:lnTo>
                  <a:pt x="3218647" y="823607"/>
                </a:lnTo>
                <a:lnTo>
                  <a:pt x="3241773" y="861963"/>
                </a:lnTo>
                <a:lnTo>
                  <a:pt x="3263933" y="900953"/>
                </a:lnTo>
                <a:lnTo>
                  <a:pt x="3285111" y="940562"/>
                </a:lnTo>
                <a:lnTo>
                  <a:pt x="3305288" y="980774"/>
                </a:lnTo>
                <a:lnTo>
                  <a:pt x="3324449" y="1021570"/>
                </a:lnTo>
                <a:lnTo>
                  <a:pt x="3342578" y="1062936"/>
                </a:lnTo>
                <a:lnTo>
                  <a:pt x="3359657" y="1104854"/>
                </a:lnTo>
                <a:lnTo>
                  <a:pt x="3375670" y="1147307"/>
                </a:lnTo>
                <a:lnTo>
                  <a:pt x="3390601" y="1190280"/>
                </a:lnTo>
                <a:lnTo>
                  <a:pt x="3404432" y="1233755"/>
                </a:lnTo>
                <a:lnTo>
                  <a:pt x="3417148" y="1277717"/>
                </a:lnTo>
                <a:lnTo>
                  <a:pt x="3428731" y="1322147"/>
                </a:lnTo>
                <a:lnTo>
                  <a:pt x="3439166" y="1367030"/>
                </a:lnTo>
                <a:lnTo>
                  <a:pt x="3448435" y="1412350"/>
                </a:lnTo>
                <a:lnTo>
                  <a:pt x="3456522" y="1458089"/>
                </a:lnTo>
                <a:lnTo>
                  <a:pt x="3463410" y="1504231"/>
                </a:lnTo>
                <a:lnTo>
                  <a:pt x="3469083" y="1550760"/>
                </a:lnTo>
                <a:lnTo>
                  <a:pt x="3473524" y="1597659"/>
                </a:lnTo>
                <a:lnTo>
                  <a:pt x="3476717" y="1644910"/>
                </a:lnTo>
                <a:lnTo>
                  <a:pt x="3478645" y="1692499"/>
                </a:lnTo>
                <a:lnTo>
                  <a:pt x="3479291" y="1740408"/>
                </a:lnTo>
                <a:lnTo>
                  <a:pt x="3478645" y="1788316"/>
                </a:lnTo>
                <a:lnTo>
                  <a:pt x="3476717" y="1835905"/>
                </a:lnTo>
                <a:lnTo>
                  <a:pt x="3473524" y="1883156"/>
                </a:lnTo>
                <a:lnTo>
                  <a:pt x="3469083" y="1930055"/>
                </a:lnTo>
                <a:lnTo>
                  <a:pt x="3463410" y="1976584"/>
                </a:lnTo>
                <a:lnTo>
                  <a:pt x="3456522" y="2022726"/>
                </a:lnTo>
                <a:lnTo>
                  <a:pt x="3448435" y="2068465"/>
                </a:lnTo>
                <a:lnTo>
                  <a:pt x="3439166" y="2113785"/>
                </a:lnTo>
                <a:lnTo>
                  <a:pt x="3428731" y="2158668"/>
                </a:lnTo>
                <a:lnTo>
                  <a:pt x="3417148" y="2203098"/>
                </a:lnTo>
                <a:lnTo>
                  <a:pt x="3404432" y="2247060"/>
                </a:lnTo>
                <a:lnTo>
                  <a:pt x="3390601" y="2290535"/>
                </a:lnTo>
                <a:lnTo>
                  <a:pt x="3375670" y="2333508"/>
                </a:lnTo>
                <a:lnTo>
                  <a:pt x="3359657" y="2375961"/>
                </a:lnTo>
                <a:lnTo>
                  <a:pt x="3342578" y="2417879"/>
                </a:lnTo>
                <a:lnTo>
                  <a:pt x="3324449" y="2459245"/>
                </a:lnTo>
                <a:lnTo>
                  <a:pt x="3305288" y="2500041"/>
                </a:lnTo>
                <a:lnTo>
                  <a:pt x="3285111" y="2540253"/>
                </a:lnTo>
                <a:lnTo>
                  <a:pt x="3263933" y="2579862"/>
                </a:lnTo>
                <a:lnTo>
                  <a:pt x="3241773" y="2618852"/>
                </a:lnTo>
                <a:lnTo>
                  <a:pt x="3218647" y="2657208"/>
                </a:lnTo>
                <a:lnTo>
                  <a:pt x="3194570" y="2694911"/>
                </a:lnTo>
                <a:lnTo>
                  <a:pt x="3169560" y="2731947"/>
                </a:lnTo>
                <a:lnTo>
                  <a:pt x="3143634" y="2768297"/>
                </a:lnTo>
                <a:lnTo>
                  <a:pt x="3116807" y="2803945"/>
                </a:lnTo>
                <a:lnTo>
                  <a:pt x="3089097" y="2838876"/>
                </a:lnTo>
                <a:lnTo>
                  <a:pt x="3060519" y="2873072"/>
                </a:lnTo>
                <a:lnTo>
                  <a:pt x="3031092" y="2906516"/>
                </a:lnTo>
                <a:lnTo>
                  <a:pt x="3000830" y="2939193"/>
                </a:lnTo>
                <a:lnTo>
                  <a:pt x="2969752" y="2971085"/>
                </a:lnTo>
                <a:lnTo>
                  <a:pt x="2937872" y="3002176"/>
                </a:lnTo>
                <a:lnTo>
                  <a:pt x="2905209" y="3032450"/>
                </a:lnTo>
                <a:lnTo>
                  <a:pt x="2871778" y="3061889"/>
                </a:lnTo>
                <a:lnTo>
                  <a:pt x="2837597" y="3090477"/>
                </a:lnTo>
                <a:lnTo>
                  <a:pt x="2802681" y="3118199"/>
                </a:lnTo>
                <a:lnTo>
                  <a:pt x="2767047" y="3145036"/>
                </a:lnTo>
                <a:lnTo>
                  <a:pt x="2730712" y="3170972"/>
                </a:lnTo>
                <a:lnTo>
                  <a:pt x="2693693" y="3195992"/>
                </a:lnTo>
                <a:lnTo>
                  <a:pt x="2656006" y="3220077"/>
                </a:lnTo>
                <a:lnTo>
                  <a:pt x="2617667" y="3243213"/>
                </a:lnTo>
                <a:lnTo>
                  <a:pt x="2578694" y="3265381"/>
                </a:lnTo>
                <a:lnTo>
                  <a:pt x="2539102" y="3286566"/>
                </a:lnTo>
                <a:lnTo>
                  <a:pt x="2498909" y="3306751"/>
                </a:lnTo>
                <a:lnTo>
                  <a:pt x="2458130" y="3325919"/>
                </a:lnTo>
                <a:lnTo>
                  <a:pt x="2416784" y="3344054"/>
                </a:lnTo>
                <a:lnTo>
                  <a:pt x="2374885" y="3361140"/>
                </a:lnTo>
                <a:lnTo>
                  <a:pt x="2332451" y="3377158"/>
                </a:lnTo>
                <a:lnTo>
                  <a:pt x="2289499" y="3392094"/>
                </a:lnTo>
                <a:lnTo>
                  <a:pt x="2246044" y="3405931"/>
                </a:lnTo>
                <a:lnTo>
                  <a:pt x="2202104" y="3418651"/>
                </a:lnTo>
                <a:lnTo>
                  <a:pt x="2157694" y="3430238"/>
                </a:lnTo>
                <a:lnTo>
                  <a:pt x="2112833" y="3440676"/>
                </a:lnTo>
                <a:lnTo>
                  <a:pt x="2067536" y="3449948"/>
                </a:lnTo>
                <a:lnTo>
                  <a:pt x="2021819" y="3458038"/>
                </a:lnTo>
                <a:lnTo>
                  <a:pt x="1975700" y="3464929"/>
                </a:lnTo>
                <a:lnTo>
                  <a:pt x="1929195" y="3470604"/>
                </a:lnTo>
                <a:lnTo>
                  <a:pt x="1882320" y="3475047"/>
                </a:lnTo>
                <a:lnTo>
                  <a:pt x="1835093" y="3478240"/>
                </a:lnTo>
                <a:lnTo>
                  <a:pt x="1787529" y="3480169"/>
                </a:lnTo>
                <a:lnTo>
                  <a:pt x="1739646" y="3480816"/>
                </a:lnTo>
                <a:lnTo>
                  <a:pt x="1691762" y="3480169"/>
                </a:lnTo>
                <a:lnTo>
                  <a:pt x="1644198" y="3478240"/>
                </a:lnTo>
                <a:lnTo>
                  <a:pt x="1596971" y="3475047"/>
                </a:lnTo>
                <a:lnTo>
                  <a:pt x="1550096" y="3470604"/>
                </a:lnTo>
                <a:lnTo>
                  <a:pt x="1503591" y="3464929"/>
                </a:lnTo>
                <a:lnTo>
                  <a:pt x="1457472" y="3458038"/>
                </a:lnTo>
                <a:lnTo>
                  <a:pt x="1411755" y="3449948"/>
                </a:lnTo>
                <a:lnTo>
                  <a:pt x="1366458" y="3440676"/>
                </a:lnTo>
                <a:lnTo>
                  <a:pt x="1321597" y="3430238"/>
                </a:lnTo>
                <a:lnTo>
                  <a:pt x="1277187" y="3418651"/>
                </a:lnTo>
                <a:lnTo>
                  <a:pt x="1233247" y="3405931"/>
                </a:lnTo>
                <a:lnTo>
                  <a:pt x="1189792" y="3392094"/>
                </a:lnTo>
                <a:lnTo>
                  <a:pt x="1146840" y="3377158"/>
                </a:lnTo>
                <a:lnTo>
                  <a:pt x="1104406" y="3361140"/>
                </a:lnTo>
                <a:lnTo>
                  <a:pt x="1062507" y="3344054"/>
                </a:lnTo>
                <a:lnTo>
                  <a:pt x="1021161" y="3325919"/>
                </a:lnTo>
                <a:lnTo>
                  <a:pt x="980382" y="3306751"/>
                </a:lnTo>
                <a:lnTo>
                  <a:pt x="940189" y="3286566"/>
                </a:lnTo>
                <a:lnTo>
                  <a:pt x="900597" y="3265381"/>
                </a:lnTo>
                <a:lnTo>
                  <a:pt x="861624" y="3243213"/>
                </a:lnTo>
                <a:lnTo>
                  <a:pt x="823285" y="3220077"/>
                </a:lnTo>
                <a:lnTo>
                  <a:pt x="785598" y="3195992"/>
                </a:lnTo>
                <a:lnTo>
                  <a:pt x="748579" y="3170972"/>
                </a:lnTo>
                <a:lnTo>
                  <a:pt x="712244" y="3145036"/>
                </a:lnTo>
                <a:lnTo>
                  <a:pt x="676610" y="3118199"/>
                </a:lnTo>
                <a:lnTo>
                  <a:pt x="641694" y="3090477"/>
                </a:lnTo>
                <a:lnTo>
                  <a:pt x="607513" y="3061889"/>
                </a:lnTo>
                <a:lnTo>
                  <a:pt x="574082" y="3032450"/>
                </a:lnTo>
                <a:lnTo>
                  <a:pt x="541419" y="3002176"/>
                </a:lnTo>
                <a:lnTo>
                  <a:pt x="509539" y="2971085"/>
                </a:lnTo>
                <a:lnTo>
                  <a:pt x="478461" y="2939193"/>
                </a:lnTo>
                <a:lnTo>
                  <a:pt x="448199" y="2906516"/>
                </a:lnTo>
                <a:lnTo>
                  <a:pt x="418772" y="2873072"/>
                </a:lnTo>
                <a:lnTo>
                  <a:pt x="390194" y="2838876"/>
                </a:lnTo>
                <a:lnTo>
                  <a:pt x="362484" y="2803945"/>
                </a:lnTo>
                <a:lnTo>
                  <a:pt x="335657" y="2768297"/>
                </a:lnTo>
                <a:lnTo>
                  <a:pt x="309731" y="2731947"/>
                </a:lnTo>
                <a:lnTo>
                  <a:pt x="284721" y="2694911"/>
                </a:lnTo>
                <a:lnTo>
                  <a:pt x="260644" y="2657208"/>
                </a:lnTo>
                <a:lnTo>
                  <a:pt x="237518" y="2618852"/>
                </a:lnTo>
                <a:lnTo>
                  <a:pt x="215358" y="2579862"/>
                </a:lnTo>
                <a:lnTo>
                  <a:pt x="194180" y="2540253"/>
                </a:lnTo>
                <a:lnTo>
                  <a:pt x="174003" y="2500041"/>
                </a:lnTo>
                <a:lnTo>
                  <a:pt x="154842" y="2459245"/>
                </a:lnTo>
                <a:lnTo>
                  <a:pt x="136713" y="2417879"/>
                </a:lnTo>
                <a:lnTo>
                  <a:pt x="119634" y="2375961"/>
                </a:lnTo>
                <a:lnTo>
                  <a:pt x="103621" y="2333508"/>
                </a:lnTo>
                <a:lnTo>
                  <a:pt x="88690" y="2290535"/>
                </a:lnTo>
                <a:lnTo>
                  <a:pt x="74859" y="2247060"/>
                </a:lnTo>
                <a:lnTo>
                  <a:pt x="62143" y="2203098"/>
                </a:lnTo>
                <a:lnTo>
                  <a:pt x="50560" y="2158668"/>
                </a:lnTo>
                <a:lnTo>
                  <a:pt x="40125" y="2113785"/>
                </a:lnTo>
                <a:lnTo>
                  <a:pt x="30856" y="2068465"/>
                </a:lnTo>
                <a:lnTo>
                  <a:pt x="22769" y="2022726"/>
                </a:lnTo>
                <a:lnTo>
                  <a:pt x="15881" y="1976584"/>
                </a:lnTo>
                <a:lnTo>
                  <a:pt x="10208" y="1930055"/>
                </a:lnTo>
                <a:lnTo>
                  <a:pt x="5767" y="1883156"/>
                </a:lnTo>
                <a:lnTo>
                  <a:pt x="2574" y="1835905"/>
                </a:lnTo>
                <a:lnTo>
                  <a:pt x="646" y="1788316"/>
                </a:lnTo>
                <a:lnTo>
                  <a:pt x="0" y="174040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1585" y="2472689"/>
            <a:ext cx="2837815" cy="2837815"/>
          </a:xfrm>
          <a:custGeom>
            <a:avLst/>
            <a:gdLst/>
            <a:ahLst/>
            <a:cxnLst/>
            <a:rect l="l" t="t" r="r" b="b"/>
            <a:pathLst>
              <a:path w="2837815" h="2837815">
                <a:moveTo>
                  <a:pt x="0" y="1418844"/>
                </a:moveTo>
                <a:lnTo>
                  <a:pt x="789" y="1371058"/>
                </a:lnTo>
                <a:lnTo>
                  <a:pt x="3141" y="1323668"/>
                </a:lnTo>
                <a:lnTo>
                  <a:pt x="7031" y="1276699"/>
                </a:lnTo>
                <a:lnTo>
                  <a:pt x="12434" y="1230174"/>
                </a:lnTo>
                <a:lnTo>
                  <a:pt x="19326" y="1184120"/>
                </a:lnTo>
                <a:lnTo>
                  <a:pt x="27680" y="1138560"/>
                </a:lnTo>
                <a:lnTo>
                  <a:pt x="37473" y="1093521"/>
                </a:lnTo>
                <a:lnTo>
                  <a:pt x="48680" y="1049025"/>
                </a:lnTo>
                <a:lnTo>
                  <a:pt x="61275" y="1005099"/>
                </a:lnTo>
                <a:lnTo>
                  <a:pt x="75234" y="961768"/>
                </a:lnTo>
                <a:lnTo>
                  <a:pt x="90533" y="919055"/>
                </a:lnTo>
                <a:lnTo>
                  <a:pt x="107146" y="876986"/>
                </a:lnTo>
                <a:lnTo>
                  <a:pt x="125048" y="835586"/>
                </a:lnTo>
                <a:lnTo>
                  <a:pt x="144215" y="794879"/>
                </a:lnTo>
                <a:lnTo>
                  <a:pt x="164622" y="754890"/>
                </a:lnTo>
                <a:lnTo>
                  <a:pt x="186244" y="715645"/>
                </a:lnTo>
                <a:lnTo>
                  <a:pt x="209056" y="677168"/>
                </a:lnTo>
                <a:lnTo>
                  <a:pt x="233033" y="639483"/>
                </a:lnTo>
                <a:lnTo>
                  <a:pt x="258151" y="602617"/>
                </a:lnTo>
                <a:lnTo>
                  <a:pt x="284384" y="566593"/>
                </a:lnTo>
                <a:lnTo>
                  <a:pt x="311709" y="531436"/>
                </a:lnTo>
                <a:lnTo>
                  <a:pt x="340099" y="497171"/>
                </a:lnTo>
                <a:lnTo>
                  <a:pt x="369530" y="463823"/>
                </a:lnTo>
                <a:lnTo>
                  <a:pt x="399978" y="431417"/>
                </a:lnTo>
                <a:lnTo>
                  <a:pt x="431417" y="399978"/>
                </a:lnTo>
                <a:lnTo>
                  <a:pt x="463823" y="369530"/>
                </a:lnTo>
                <a:lnTo>
                  <a:pt x="497171" y="340099"/>
                </a:lnTo>
                <a:lnTo>
                  <a:pt x="531436" y="311709"/>
                </a:lnTo>
                <a:lnTo>
                  <a:pt x="566593" y="284384"/>
                </a:lnTo>
                <a:lnTo>
                  <a:pt x="602617" y="258151"/>
                </a:lnTo>
                <a:lnTo>
                  <a:pt x="639483" y="233033"/>
                </a:lnTo>
                <a:lnTo>
                  <a:pt x="677168" y="209056"/>
                </a:lnTo>
                <a:lnTo>
                  <a:pt x="715645" y="186244"/>
                </a:lnTo>
                <a:lnTo>
                  <a:pt x="754890" y="164622"/>
                </a:lnTo>
                <a:lnTo>
                  <a:pt x="794879" y="144215"/>
                </a:lnTo>
                <a:lnTo>
                  <a:pt x="835586" y="125048"/>
                </a:lnTo>
                <a:lnTo>
                  <a:pt x="876986" y="107146"/>
                </a:lnTo>
                <a:lnTo>
                  <a:pt x="919055" y="90533"/>
                </a:lnTo>
                <a:lnTo>
                  <a:pt x="961768" y="75234"/>
                </a:lnTo>
                <a:lnTo>
                  <a:pt x="1005099" y="61275"/>
                </a:lnTo>
                <a:lnTo>
                  <a:pt x="1049025" y="48680"/>
                </a:lnTo>
                <a:lnTo>
                  <a:pt x="1093521" y="37473"/>
                </a:lnTo>
                <a:lnTo>
                  <a:pt x="1138560" y="27680"/>
                </a:lnTo>
                <a:lnTo>
                  <a:pt x="1184120" y="19326"/>
                </a:lnTo>
                <a:lnTo>
                  <a:pt x="1230174" y="12434"/>
                </a:lnTo>
                <a:lnTo>
                  <a:pt x="1276699" y="7031"/>
                </a:lnTo>
                <a:lnTo>
                  <a:pt x="1323668" y="3141"/>
                </a:lnTo>
                <a:lnTo>
                  <a:pt x="1371058" y="789"/>
                </a:lnTo>
                <a:lnTo>
                  <a:pt x="1418843" y="0"/>
                </a:lnTo>
                <a:lnTo>
                  <a:pt x="1466629" y="789"/>
                </a:lnTo>
                <a:lnTo>
                  <a:pt x="1514019" y="3141"/>
                </a:lnTo>
                <a:lnTo>
                  <a:pt x="1560988" y="7031"/>
                </a:lnTo>
                <a:lnTo>
                  <a:pt x="1607513" y="12434"/>
                </a:lnTo>
                <a:lnTo>
                  <a:pt x="1653567" y="19326"/>
                </a:lnTo>
                <a:lnTo>
                  <a:pt x="1699127" y="27680"/>
                </a:lnTo>
                <a:lnTo>
                  <a:pt x="1744166" y="37473"/>
                </a:lnTo>
                <a:lnTo>
                  <a:pt x="1788662" y="48680"/>
                </a:lnTo>
                <a:lnTo>
                  <a:pt x="1832588" y="61275"/>
                </a:lnTo>
                <a:lnTo>
                  <a:pt x="1875919" y="75234"/>
                </a:lnTo>
                <a:lnTo>
                  <a:pt x="1918632" y="90533"/>
                </a:lnTo>
                <a:lnTo>
                  <a:pt x="1960701" y="107146"/>
                </a:lnTo>
                <a:lnTo>
                  <a:pt x="2002101" y="125048"/>
                </a:lnTo>
                <a:lnTo>
                  <a:pt x="2042808" y="144215"/>
                </a:lnTo>
                <a:lnTo>
                  <a:pt x="2082797" y="164622"/>
                </a:lnTo>
                <a:lnTo>
                  <a:pt x="2122042" y="186244"/>
                </a:lnTo>
                <a:lnTo>
                  <a:pt x="2160519" y="209056"/>
                </a:lnTo>
                <a:lnTo>
                  <a:pt x="2198204" y="233033"/>
                </a:lnTo>
                <a:lnTo>
                  <a:pt x="2235070" y="258151"/>
                </a:lnTo>
                <a:lnTo>
                  <a:pt x="2271094" y="284384"/>
                </a:lnTo>
                <a:lnTo>
                  <a:pt x="2306251" y="311709"/>
                </a:lnTo>
                <a:lnTo>
                  <a:pt x="2340516" y="340099"/>
                </a:lnTo>
                <a:lnTo>
                  <a:pt x="2373864" y="369530"/>
                </a:lnTo>
                <a:lnTo>
                  <a:pt x="2406270" y="399978"/>
                </a:lnTo>
                <a:lnTo>
                  <a:pt x="2437709" y="431417"/>
                </a:lnTo>
                <a:lnTo>
                  <a:pt x="2468157" y="463823"/>
                </a:lnTo>
                <a:lnTo>
                  <a:pt x="2497588" y="497171"/>
                </a:lnTo>
                <a:lnTo>
                  <a:pt x="2525978" y="531436"/>
                </a:lnTo>
                <a:lnTo>
                  <a:pt x="2553303" y="566593"/>
                </a:lnTo>
                <a:lnTo>
                  <a:pt x="2579536" y="602617"/>
                </a:lnTo>
                <a:lnTo>
                  <a:pt x="2604654" y="639483"/>
                </a:lnTo>
                <a:lnTo>
                  <a:pt x="2628631" y="677168"/>
                </a:lnTo>
                <a:lnTo>
                  <a:pt x="2651443" y="715645"/>
                </a:lnTo>
                <a:lnTo>
                  <a:pt x="2673065" y="754890"/>
                </a:lnTo>
                <a:lnTo>
                  <a:pt x="2693472" y="794879"/>
                </a:lnTo>
                <a:lnTo>
                  <a:pt x="2712639" y="835586"/>
                </a:lnTo>
                <a:lnTo>
                  <a:pt x="2730541" y="876986"/>
                </a:lnTo>
                <a:lnTo>
                  <a:pt x="2747154" y="919055"/>
                </a:lnTo>
                <a:lnTo>
                  <a:pt x="2762453" y="961768"/>
                </a:lnTo>
                <a:lnTo>
                  <a:pt x="2776412" y="1005099"/>
                </a:lnTo>
                <a:lnTo>
                  <a:pt x="2789007" y="1049025"/>
                </a:lnTo>
                <a:lnTo>
                  <a:pt x="2800214" y="1093521"/>
                </a:lnTo>
                <a:lnTo>
                  <a:pt x="2810007" y="1138560"/>
                </a:lnTo>
                <a:lnTo>
                  <a:pt x="2818361" y="1184120"/>
                </a:lnTo>
                <a:lnTo>
                  <a:pt x="2825253" y="1230174"/>
                </a:lnTo>
                <a:lnTo>
                  <a:pt x="2830656" y="1276699"/>
                </a:lnTo>
                <a:lnTo>
                  <a:pt x="2834546" y="1323668"/>
                </a:lnTo>
                <a:lnTo>
                  <a:pt x="2836898" y="1371058"/>
                </a:lnTo>
                <a:lnTo>
                  <a:pt x="2837688" y="1418844"/>
                </a:lnTo>
                <a:lnTo>
                  <a:pt x="2836898" y="1466629"/>
                </a:lnTo>
                <a:lnTo>
                  <a:pt x="2834546" y="1514019"/>
                </a:lnTo>
                <a:lnTo>
                  <a:pt x="2830656" y="1560988"/>
                </a:lnTo>
                <a:lnTo>
                  <a:pt x="2825253" y="1607513"/>
                </a:lnTo>
                <a:lnTo>
                  <a:pt x="2818361" y="1653567"/>
                </a:lnTo>
                <a:lnTo>
                  <a:pt x="2810007" y="1699127"/>
                </a:lnTo>
                <a:lnTo>
                  <a:pt x="2800214" y="1744166"/>
                </a:lnTo>
                <a:lnTo>
                  <a:pt x="2789007" y="1788662"/>
                </a:lnTo>
                <a:lnTo>
                  <a:pt x="2776412" y="1832588"/>
                </a:lnTo>
                <a:lnTo>
                  <a:pt x="2762453" y="1875919"/>
                </a:lnTo>
                <a:lnTo>
                  <a:pt x="2747154" y="1918632"/>
                </a:lnTo>
                <a:lnTo>
                  <a:pt x="2730541" y="1960701"/>
                </a:lnTo>
                <a:lnTo>
                  <a:pt x="2712639" y="2002101"/>
                </a:lnTo>
                <a:lnTo>
                  <a:pt x="2693472" y="2042808"/>
                </a:lnTo>
                <a:lnTo>
                  <a:pt x="2673065" y="2082797"/>
                </a:lnTo>
                <a:lnTo>
                  <a:pt x="2651443" y="2122042"/>
                </a:lnTo>
                <a:lnTo>
                  <a:pt x="2628631" y="2160519"/>
                </a:lnTo>
                <a:lnTo>
                  <a:pt x="2604654" y="2198204"/>
                </a:lnTo>
                <a:lnTo>
                  <a:pt x="2579536" y="2235070"/>
                </a:lnTo>
                <a:lnTo>
                  <a:pt x="2553303" y="2271094"/>
                </a:lnTo>
                <a:lnTo>
                  <a:pt x="2525978" y="2306251"/>
                </a:lnTo>
                <a:lnTo>
                  <a:pt x="2497588" y="2340516"/>
                </a:lnTo>
                <a:lnTo>
                  <a:pt x="2468157" y="2373864"/>
                </a:lnTo>
                <a:lnTo>
                  <a:pt x="2437709" y="2406270"/>
                </a:lnTo>
                <a:lnTo>
                  <a:pt x="2406270" y="2437709"/>
                </a:lnTo>
                <a:lnTo>
                  <a:pt x="2373864" y="2468157"/>
                </a:lnTo>
                <a:lnTo>
                  <a:pt x="2340516" y="2497588"/>
                </a:lnTo>
                <a:lnTo>
                  <a:pt x="2306251" y="2525978"/>
                </a:lnTo>
                <a:lnTo>
                  <a:pt x="2271094" y="2553303"/>
                </a:lnTo>
                <a:lnTo>
                  <a:pt x="2235070" y="2579536"/>
                </a:lnTo>
                <a:lnTo>
                  <a:pt x="2198204" y="2604654"/>
                </a:lnTo>
                <a:lnTo>
                  <a:pt x="2160519" y="2628631"/>
                </a:lnTo>
                <a:lnTo>
                  <a:pt x="2122042" y="2651443"/>
                </a:lnTo>
                <a:lnTo>
                  <a:pt x="2082797" y="2673065"/>
                </a:lnTo>
                <a:lnTo>
                  <a:pt x="2042808" y="2693472"/>
                </a:lnTo>
                <a:lnTo>
                  <a:pt x="2002101" y="2712639"/>
                </a:lnTo>
                <a:lnTo>
                  <a:pt x="1960701" y="2730541"/>
                </a:lnTo>
                <a:lnTo>
                  <a:pt x="1918632" y="2747154"/>
                </a:lnTo>
                <a:lnTo>
                  <a:pt x="1875919" y="2762453"/>
                </a:lnTo>
                <a:lnTo>
                  <a:pt x="1832588" y="2776412"/>
                </a:lnTo>
                <a:lnTo>
                  <a:pt x="1788662" y="2789007"/>
                </a:lnTo>
                <a:lnTo>
                  <a:pt x="1744166" y="2800214"/>
                </a:lnTo>
                <a:lnTo>
                  <a:pt x="1699127" y="2810007"/>
                </a:lnTo>
                <a:lnTo>
                  <a:pt x="1653567" y="2818361"/>
                </a:lnTo>
                <a:lnTo>
                  <a:pt x="1607513" y="2825253"/>
                </a:lnTo>
                <a:lnTo>
                  <a:pt x="1560988" y="2830656"/>
                </a:lnTo>
                <a:lnTo>
                  <a:pt x="1514019" y="2834546"/>
                </a:lnTo>
                <a:lnTo>
                  <a:pt x="1466629" y="2836898"/>
                </a:lnTo>
                <a:lnTo>
                  <a:pt x="1418843" y="2837688"/>
                </a:lnTo>
                <a:lnTo>
                  <a:pt x="1371058" y="2836898"/>
                </a:lnTo>
                <a:lnTo>
                  <a:pt x="1323668" y="2834546"/>
                </a:lnTo>
                <a:lnTo>
                  <a:pt x="1276699" y="2830656"/>
                </a:lnTo>
                <a:lnTo>
                  <a:pt x="1230174" y="2825253"/>
                </a:lnTo>
                <a:lnTo>
                  <a:pt x="1184120" y="2818361"/>
                </a:lnTo>
                <a:lnTo>
                  <a:pt x="1138560" y="2810007"/>
                </a:lnTo>
                <a:lnTo>
                  <a:pt x="1093521" y="2800214"/>
                </a:lnTo>
                <a:lnTo>
                  <a:pt x="1049025" y="2789007"/>
                </a:lnTo>
                <a:lnTo>
                  <a:pt x="1005099" y="2776412"/>
                </a:lnTo>
                <a:lnTo>
                  <a:pt x="961768" y="2762453"/>
                </a:lnTo>
                <a:lnTo>
                  <a:pt x="919055" y="2747154"/>
                </a:lnTo>
                <a:lnTo>
                  <a:pt x="876986" y="2730541"/>
                </a:lnTo>
                <a:lnTo>
                  <a:pt x="835586" y="2712639"/>
                </a:lnTo>
                <a:lnTo>
                  <a:pt x="794879" y="2693472"/>
                </a:lnTo>
                <a:lnTo>
                  <a:pt x="754890" y="2673065"/>
                </a:lnTo>
                <a:lnTo>
                  <a:pt x="715645" y="2651443"/>
                </a:lnTo>
                <a:lnTo>
                  <a:pt x="677168" y="2628631"/>
                </a:lnTo>
                <a:lnTo>
                  <a:pt x="639483" y="2604654"/>
                </a:lnTo>
                <a:lnTo>
                  <a:pt x="602617" y="2579536"/>
                </a:lnTo>
                <a:lnTo>
                  <a:pt x="566593" y="2553303"/>
                </a:lnTo>
                <a:lnTo>
                  <a:pt x="531436" y="2525978"/>
                </a:lnTo>
                <a:lnTo>
                  <a:pt x="497171" y="2497588"/>
                </a:lnTo>
                <a:lnTo>
                  <a:pt x="463823" y="2468157"/>
                </a:lnTo>
                <a:lnTo>
                  <a:pt x="431417" y="2437709"/>
                </a:lnTo>
                <a:lnTo>
                  <a:pt x="399978" y="2406270"/>
                </a:lnTo>
                <a:lnTo>
                  <a:pt x="369530" y="2373864"/>
                </a:lnTo>
                <a:lnTo>
                  <a:pt x="340099" y="2340516"/>
                </a:lnTo>
                <a:lnTo>
                  <a:pt x="311709" y="2306251"/>
                </a:lnTo>
                <a:lnTo>
                  <a:pt x="284384" y="2271094"/>
                </a:lnTo>
                <a:lnTo>
                  <a:pt x="258151" y="2235070"/>
                </a:lnTo>
                <a:lnTo>
                  <a:pt x="233033" y="2198204"/>
                </a:lnTo>
                <a:lnTo>
                  <a:pt x="209056" y="2160519"/>
                </a:lnTo>
                <a:lnTo>
                  <a:pt x="186244" y="2122042"/>
                </a:lnTo>
                <a:lnTo>
                  <a:pt x="164622" y="2082797"/>
                </a:lnTo>
                <a:lnTo>
                  <a:pt x="144215" y="2042808"/>
                </a:lnTo>
                <a:lnTo>
                  <a:pt x="125048" y="2002101"/>
                </a:lnTo>
                <a:lnTo>
                  <a:pt x="107146" y="1960701"/>
                </a:lnTo>
                <a:lnTo>
                  <a:pt x="90533" y="1918632"/>
                </a:lnTo>
                <a:lnTo>
                  <a:pt x="75234" y="1875919"/>
                </a:lnTo>
                <a:lnTo>
                  <a:pt x="61275" y="1832588"/>
                </a:lnTo>
                <a:lnTo>
                  <a:pt x="48680" y="1788662"/>
                </a:lnTo>
                <a:lnTo>
                  <a:pt x="37473" y="1744166"/>
                </a:lnTo>
                <a:lnTo>
                  <a:pt x="27680" y="1699127"/>
                </a:lnTo>
                <a:lnTo>
                  <a:pt x="19326" y="1653567"/>
                </a:lnTo>
                <a:lnTo>
                  <a:pt x="12434" y="1607513"/>
                </a:lnTo>
                <a:lnTo>
                  <a:pt x="7031" y="1560988"/>
                </a:lnTo>
                <a:lnTo>
                  <a:pt x="3141" y="1514019"/>
                </a:lnTo>
                <a:lnTo>
                  <a:pt x="789" y="1466629"/>
                </a:lnTo>
                <a:lnTo>
                  <a:pt x="0" y="141884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2561" y="1873757"/>
            <a:ext cx="935990" cy="937260"/>
          </a:xfrm>
          <a:custGeom>
            <a:avLst/>
            <a:gdLst/>
            <a:ahLst/>
            <a:cxnLst/>
            <a:rect l="l" t="t" r="r" b="b"/>
            <a:pathLst>
              <a:path w="935990" h="937260">
                <a:moveTo>
                  <a:pt x="0" y="468629"/>
                </a:moveTo>
                <a:lnTo>
                  <a:pt x="2415" y="420713"/>
                </a:lnTo>
                <a:lnTo>
                  <a:pt x="9503" y="374182"/>
                </a:lnTo>
                <a:lnTo>
                  <a:pt x="21030" y="329270"/>
                </a:lnTo>
                <a:lnTo>
                  <a:pt x="36760" y="286214"/>
                </a:lnTo>
                <a:lnTo>
                  <a:pt x="56459" y="245249"/>
                </a:lnTo>
                <a:lnTo>
                  <a:pt x="79891" y="206610"/>
                </a:lnTo>
                <a:lnTo>
                  <a:pt x="106822" y="170534"/>
                </a:lnTo>
                <a:lnTo>
                  <a:pt x="137017" y="137255"/>
                </a:lnTo>
                <a:lnTo>
                  <a:pt x="170240" y="107009"/>
                </a:lnTo>
                <a:lnTo>
                  <a:pt x="206257" y="80032"/>
                </a:lnTo>
                <a:lnTo>
                  <a:pt x="244832" y="56559"/>
                </a:lnTo>
                <a:lnTo>
                  <a:pt x="285732" y="36826"/>
                </a:lnTo>
                <a:lnTo>
                  <a:pt x="328720" y="21067"/>
                </a:lnTo>
                <a:lnTo>
                  <a:pt x="373562" y="9520"/>
                </a:lnTo>
                <a:lnTo>
                  <a:pt x="420023" y="2419"/>
                </a:lnTo>
                <a:lnTo>
                  <a:pt x="467868" y="0"/>
                </a:lnTo>
                <a:lnTo>
                  <a:pt x="515712" y="2419"/>
                </a:lnTo>
                <a:lnTo>
                  <a:pt x="562173" y="9520"/>
                </a:lnTo>
                <a:lnTo>
                  <a:pt x="607015" y="21067"/>
                </a:lnTo>
                <a:lnTo>
                  <a:pt x="650003" y="36826"/>
                </a:lnTo>
                <a:lnTo>
                  <a:pt x="690903" y="56559"/>
                </a:lnTo>
                <a:lnTo>
                  <a:pt x="729478" y="80032"/>
                </a:lnTo>
                <a:lnTo>
                  <a:pt x="765495" y="107009"/>
                </a:lnTo>
                <a:lnTo>
                  <a:pt x="798718" y="137255"/>
                </a:lnTo>
                <a:lnTo>
                  <a:pt x="828913" y="170534"/>
                </a:lnTo>
                <a:lnTo>
                  <a:pt x="855844" y="206610"/>
                </a:lnTo>
                <a:lnTo>
                  <a:pt x="879276" y="245249"/>
                </a:lnTo>
                <a:lnTo>
                  <a:pt x="898975" y="286214"/>
                </a:lnTo>
                <a:lnTo>
                  <a:pt x="914705" y="329270"/>
                </a:lnTo>
                <a:lnTo>
                  <a:pt x="926232" y="374182"/>
                </a:lnTo>
                <a:lnTo>
                  <a:pt x="933320" y="420713"/>
                </a:lnTo>
                <a:lnTo>
                  <a:pt x="935736" y="468629"/>
                </a:lnTo>
                <a:lnTo>
                  <a:pt x="933320" y="516546"/>
                </a:lnTo>
                <a:lnTo>
                  <a:pt x="926232" y="563077"/>
                </a:lnTo>
                <a:lnTo>
                  <a:pt x="914705" y="607989"/>
                </a:lnTo>
                <a:lnTo>
                  <a:pt x="898975" y="651045"/>
                </a:lnTo>
                <a:lnTo>
                  <a:pt x="879276" y="692010"/>
                </a:lnTo>
                <a:lnTo>
                  <a:pt x="855844" y="730649"/>
                </a:lnTo>
                <a:lnTo>
                  <a:pt x="828913" y="766725"/>
                </a:lnTo>
                <a:lnTo>
                  <a:pt x="798718" y="800004"/>
                </a:lnTo>
                <a:lnTo>
                  <a:pt x="765495" y="830250"/>
                </a:lnTo>
                <a:lnTo>
                  <a:pt x="729478" y="857227"/>
                </a:lnTo>
                <a:lnTo>
                  <a:pt x="690903" y="880700"/>
                </a:lnTo>
                <a:lnTo>
                  <a:pt x="650003" y="900433"/>
                </a:lnTo>
                <a:lnTo>
                  <a:pt x="607015" y="916192"/>
                </a:lnTo>
                <a:lnTo>
                  <a:pt x="562173" y="927739"/>
                </a:lnTo>
                <a:lnTo>
                  <a:pt x="515712" y="934840"/>
                </a:lnTo>
                <a:lnTo>
                  <a:pt x="467868" y="937259"/>
                </a:lnTo>
                <a:lnTo>
                  <a:pt x="420023" y="934840"/>
                </a:lnTo>
                <a:lnTo>
                  <a:pt x="373562" y="927739"/>
                </a:lnTo>
                <a:lnTo>
                  <a:pt x="328720" y="916192"/>
                </a:lnTo>
                <a:lnTo>
                  <a:pt x="285732" y="900433"/>
                </a:lnTo>
                <a:lnTo>
                  <a:pt x="244832" y="880700"/>
                </a:lnTo>
                <a:lnTo>
                  <a:pt x="206257" y="857227"/>
                </a:lnTo>
                <a:lnTo>
                  <a:pt x="170240" y="830250"/>
                </a:lnTo>
                <a:lnTo>
                  <a:pt x="137017" y="800004"/>
                </a:lnTo>
                <a:lnTo>
                  <a:pt x="106822" y="766725"/>
                </a:lnTo>
                <a:lnTo>
                  <a:pt x="79891" y="730649"/>
                </a:lnTo>
                <a:lnTo>
                  <a:pt x="56459" y="692010"/>
                </a:lnTo>
                <a:lnTo>
                  <a:pt x="36760" y="651045"/>
                </a:lnTo>
                <a:lnTo>
                  <a:pt x="21030" y="607989"/>
                </a:lnTo>
                <a:lnTo>
                  <a:pt x="9503" y="563077"/>
                </a:lnTo>
                <a:lnTo>
                  <a:pt x="2415" y="516546"/>
                </a:lnTo>
                <a:lnTo>
                  <a:pt x="0" y="4686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71750" y="4482846"/>
            <a:ext cx="937260" cy="937260"/>
          </a:xfrm>
          <a:custGeom>
            <a:avLst/>
            <a:gdLst/>
            <a:ahLst/>
            <a:cxnLst/>
            <a:rect l="l" t="t" r="r" b="b"/>
            <a:pathLst>
              <a:path w="937260" h="937260">
                <a:moveTo>
                  <a:pt x="0" y="468629"/>
                </a:moveTo>
                <a:lnTo>
                  <a:pt x="2419" y="420713"/>
                </a:lnTo>
                <a:lnTo>
                  <a:pt x="9520" y="374182"/>
                </a:lnTo>
                <a:lnTo>
                  <a:pt x="21067" y="329270"/>
                </a:lnTo>
                <a:lnTo>
                  <a:pt x="36826" y="286214"/>
                </a:lnTo>
                <a:lnTo>
                  <a:pt x="56559" y="245249"/>
                </a:lnTo>
                <a:lnTo>
                  <a:pt x="80032" y="206610"/>
                </a:lnTo>
                <a:lnTo>
                  <a:pt x="107009" y="170534"/>
                </a:lnTo>
                <a:lnTo>
                  <a:pt x="137255" y="137255"/>
                </a:lnTo>
                <a:lnTo>
                  <a:pt x="170534" y="107009"/>
                </a:lnTo>
                <a:lnTo>
                  <a:pt x="206610" y="80032"/>
                </a:lnTo>
                <a:lnTo>
                  <a:pt x="245249" y="56559"/>
                </a:lnTo>
                <a:lnTo>
                  <a:pt x="286214" y="36826"/>
                </a:lnTo>
                <a:lnTo>
                  <a:pt x="329270" y="21067"/>
                </a:lnTo>
                <a:lnTo>
                  <a:pt x="374182" y="9520"/>
                </a:lnTo>
                <a:lnTo>
                  <a:pt x="420713" y="2419"/>
                </a:lnTo>
                <a:lnTo>
                  <a:pt x="468630" y="0"/>
                </a:lnTo>
                <a:lnTo>
                  <a:pt x="516546" y="2419"/>
                </a:lnTo>
                <a:lnTo>
                  <a:pt x="563077" y="9520"/>
                </a:lnTo>
                <a:lnTo>
                  <a:pt x="607989" y="21067"/>
                </a:lnTo>
                <a:lnTo>
                  <a:pt x="651045" y="36826"/>
                </a:lnTo>
                <a:lnTo>
                  <a:pt x="692010" y="56559"/>
                </a:lnTo>
                <a:lnTo>
                  <a:pt x="730649" y="80032"/>
                </a:lnTo>
                <a:lnTo>
                  <a:pt x="766725" y="107009"/>
                </a:lnTo>
                <a:lnTo>
                  <a:pt x="800004" y="137255"/>
                </a:lnTo>
                <a:lnTo>
                  <a:pt x="830250" y="170534"/>
                </a:lnTo>
                <a:lnTo>
                  <a:pt x="857227" y="206610"/>
                </a:lnTo>
                <a:lnTo>
                  <a:pt x="880700" y="245249"/>
                </a:lnTo>
                <a:lnTo>
                  <a:pt x="900433" y="286214"/>
                </a:lnTo>
                <a:lnTo>
                  <a:pt x="916192" y="329270"/>
                </a:lnTo>
                <a:lnTo>
                  <a:pt x="927739" y="374182"/>
                </a:lnTo>
                <a:lnTo>
                  <a:pt x="934840" y="420713"/>
                </a:lnTo>
                <a:lnTo>
                  <a:pt x="937260" y="468629"/>
                </a:lnTo>
                <a:lnTo>
                  <a:pt x="934840" y="516546"/>
                </a:lnTo>
                <a:lnTo>
                  <a:pt x="927739" y="563077"/>
                </a:lnTo>
                <a:lnTo>
                  <a:pt x="916192" y="607989"/>
                </a:lnTo>
                <a:lnTo>
                  <a:pt x="900433" y="651045"/>
                </a:lnTo>
                <a:lnTo>
                  <a:pt x="880700" y="692010"/>
                </a:lnTo>
                <a:lnTo>
                  <a:pt x="857227" y="730649"/>
                </a:lnTo>
                <a:lnTo>
                  <a:pt x="830250" y="766725"/>
                </a:lnTo>
                <a:lnTo>
                  <a:pt x="800004" y="800004"/>
                </a:lnTo>
                <a:lnTo>
                  <a:pt x="766725" y="830250"/>
                </a:lnTo>
                <a:lnTo>
                  <a:pt x="730649" y="857227"/>
                </a:lnTo>
                <a:lnTo>
                  <a:pt x="692010" y="880700"/>
                </a:lnTo>
                <a:lnTo>
                  <a:pt x="651045" y="900433"/>
                </a:lnTo>
                <a:lnTo>
                  <a:pt x="607989" y="916192"/>
                </a:lnTo>
                <a:lnTo>
                  <a:pt x="563077" y="927739"/>
                </a:lnTo>
                <a:lnTo>
                  <a:pt x="516546" y="934840"/>
                </a:lnTo>
                <a:lnTo>
                  <a:pt x="468630" y="937259"/>
                </a:lnTo>
                <a:lnTo>
                  <a:pt x="420713" y="934840"/>
                </a:lnTo>
                <a:lnTo>
                  <a:pt x="374182" y="927739"/>
                </a:lnTo>
                <a:lnTo>
                  <a:pt x="329270" y="916192"/>
                </a:lnTo>
                <a:lnTo>
                  <a:pt x="286214" y="900433"/>
                </a:lnTo>
                <a:lnTo>
                  <a:pt x="245249" y="880700"/>
                </a:lnTo>
                <a:lnTo>
                  <a:pt x="206610" y="857227"/>
                </a:lnTo>
                <a:lnTo>
                  <a:pt x="170534" y="830250"/>
                </a:lnTo>
                <a:lnTo>
                  <a:pt x="137255" y="800004"/>
                </a:lnTo>
                <a:lnTo>
                  <a:pt x="107009" y="766725"/>
                </a:lnTo>
                <a:lnTo>
                  <a:pt x="80032" y="730649"/>
                </a:lnTo>
                <a:lnTo>
                  <a:pt x="56559" y="692010"/>
                </a:lnTo>
                <a:lnTo>
                  <a:pt x="36826" y="651045"/>
                </a:lnTo>
                <a:lnTo>
                  <a:pt x="21067" y="607989"/>
                </a:lnTo>
                <a:lnTo>
                  <a:pt x="9520" y="563077"/>
                </a:lnTo>
                <a:lnTo>
                  <a:pt x="2419" y="516546"/>
                </a:lnTo>
                <a:lnTo>
                  <a:pt x="0" y="4686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5970" y="1122425"/>
            <a:ext cx="935990" cy="937260"/>
          </a:xfrm>
          <a:custGeom>
            <a:avLst/>
            <a:gdLst/>
            <a:ahLst/>
            <a:cxnLst/>
            <a:rect l="l" t="t" r="r" b="b"/>
            <a:pathLst>
              <a:path w="935989" h="937260">
                <a:moveTo>
                  <a:pt x="0" y="468629"/>
                </a:moveTo>
                <a:lnTo>
                  <a:pt x="2415" y="420713"/>
                </a:lnTo>
                <a:lnTo>
                  <a:pt x="9503" y="374182"/>
                </a:lnTo>
                <a:lnTo>
                  <a:pt x="21030" y="329270"/>
                </a:lnTo>
                <a:lnTo>
                  <a:pt x="36760" y="286214"/>
                </a:lnTo>
                <a:lnTo>
                  <a:pt x="56459" y="245249"/>
                </a:lnTo>
                <a:lnTo>
                  <a:pt x="79891" y="206610"/>
                </a:lnTo>
                <a:lnTo>
                  <a:pt x="106822" y="170534"/>
                </a:lnTo>
                <a:lnTo>
                  <a:pt x="137017" y="137255"/>
                </a:lnTo>
                <a:lnTo>
                  <a:pt x="170240" y="107009"/>
                </a:lnTo>
                <a:lnTo>
                  <a:pt x="206257" y="80032"/>
                </a:lnTo>
                <a:lnTo>
                  <a:pt x="244832" y="56559"/>
                </a:lnTo>
                <a:lnTo>
                  <a:pt x="285732" y="36826"/>
                </a:lnTo>
                <a:lnTo>
                  <a:pt x="328720" y="21067"/>
                </a:lnTo>
                <a:lnTo>
                  <a:pt x="373562" y="9520"/>
                </a:lnTo>
                <a:lnTo>
                  <a:pt x="420023" y="2419"/>
                </a:lnTo>
                <a:lnTo>
                  <a:pt x="467868" y="0"/>
                </a:lnTo>
                <a:lnTo>
                  <a:pt x="515712" y="2419"/>
                </a:lnTo>
                <a:lnTo>
                  <a:pt x="562173" y="9520"/>
                </a:lnTo>
                <a:lnTo>
                  <a:pt x="607015" y="21067"/>
                </a:lnTo>
                <a:lnTo>
                  <a:pt x="650003" y="36826"/>
                </a:lnTo>
                <a:lnTo>
                  <a:pt x="690903" y="56559"/>
                </a:lnTo>
                <a:lnTo>
                  <a:pt x="729478" y="80032"/>
                </a:lnTo>
                <a:lnTo>
                  <a:pt x="765495" y="107009"/>
                </a:lnTo>
                <a:lnTo>
                  <a:pt x="798718" y="137255"/>
                </a:lnTo>
                <a:lnTo>
                  <a:pt x="828913" y="170534"/>
                </a:lnTo>
                <a:lnTo>
                  <a:pt x="855844" y="206610"/>
                </a:lnTo>
                <a:lnTo>
                  <a:pt x="879276" y="245249"/>
                </a:lnTo>
                <a:lnTo>
                  <a:pt x="898975" y="286214"/>
                </a:lnTo>
                <a:lnTo>
                  <a:pt x="914705" y="329270"/>
                </a:lnTo>
                <a:lnTo>
                  <a:pt x="926232" y="374182"/>
                </a:lnTo>
                <a:lnTo>
                  <a:pt x="933320" y="420713"/>
                </a:lnTo>
                <a:lnTo>
                  <a:pt x="935736" y="468629"/>
                </a:lnTo>
                <a:lnTo>
                  <a:pt x="933320" y="516546"/>
                </a:lnTo>
                <a:lnTo>
                  <a:pt x="926232" y="563077"/>
                </a:lnTo>
                <a:lnTo>
                  <a:pt x="914705" y="607989"/>
                </a:lnTo>
                <a:lnTo>
                  <a:pt x="898975" y="651045"/>
                </a:lnTo>
                <a:lnTo>
                  <a:pt x="879276" y="692010"/>
                </a:lnTo>
                <a:lnTo>
                  <a:pt x="855844" y="730649"/>
                </a:lnTo>
                <a:lnTo>
                  <a:pt x="828913" y="766725"/>
                </a:lnTo>
                <a:lnTo>
                  <a:pt x="798718" y="800004"/>
                </a:lnTo>
                <a:lnTo>
                  <a:pt x="765495" y="830250"/>
                </a:lnTo>
                <a:lnTo>
                  <a:pt x="729478" y="857227"/>
                </a:lnTo>
                <a:lnTo>
                  <a:pt x="690903" y="880700"/>
                </a:lnTo>
                <a:lnTo>
                  <a:pt x="650003" y="900433"/>
                </a:lnTo>
                <a:lnTo>
                  <a:pt x="607015" y="916192"/>
                </a:lnTo>
                <a:lnTo>
                  <a:pt x="562173" y="927739"/>
                </a:lnTo>
                <a:lnTo>
                  <a:pt x="515712" y="934840"/>
                </a:lnTo>
                <a:lnTo>
                  <a:pt x="467868" y="937260"/>
                </a:lnTo>
                <a:lnTo>
                  <a:pt x="420023" y="934840"/>
                </a:lnTo>
                <a:lnTo>
                  <a:pt x="373562" y="927739"/>
                </a:lnTo>
                <a:lnTo>
                  <a:pt x="328720" y="916192"/>
                </a:lnTo>
                <a:lnTo>
                  <a:pt x="285732" y="900433"/>
                </a:lnTo>
                <a:lnTo>
                  <a:pt x="244832" y="880700"/>
                </a:lnTo>
                <a:lnTo>
                  <a:pt x="206257" y="857227"/>
                </a:lnTo>
                <a:lnTo>
                  <a:pt x="170240" y="830250"/>
                </a:lnTo>
                <a:lnTo>
                  <a:pt x="137017" y="800004"/>
                </a:lnTo>
                <a:lnTo>
                  <a:pt x="106822" y="766725"/>
                </a:lnTo>
                <a:lnTo>
                  <a:pt x="79891" y="730649"/>
                </a:lnTo>
                <a:lnTo>
                  <a:pt x="56459" y="692010"/>
                </a:lnTo>
                <a:lnTo>
                  <a:pt x="36760" y="651045"/>
                </a:lnTo>
                <a:lnTo>
                  <a:pt x="21030" y="607989"/>
                </a:lnTo>
                <a:lnTo>
                  <a:pt x="9503" y="563077"/>
                </a:lnTo>
                <a:lnTo>
                  <a:pt x="2415" y="516546"/>
                </a:lnTo>
                <a:lnTo>
                  <a:pt x="0" y="4686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95986"/>
            <a:ext cx="2416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>
                <a:solidFill>
                  <a:srgbClr val="DA542F"/>
                </a:solidFill>
              </a:rPr>
              <a:t>PURPOSE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020825"/>
            <a:ext cx="5738495" cy="574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20" dirty="0">
                <a:solidFill>
                  <a:srgbClr val="006882"/>
                </a:solidFill>
                <a:latin typeface="Arial"/>
                <a:cs typeface="Arial"/>
              </a:rPr>
              <a:t>Why </a:t>
            </a:r>
            <a:r>
              <a:rPr sz="2800" b="1" spc="-105" dirty="0">
                <a:solidFill>
                  <a:srgbClr val="006882"/>
                </a:solidFill>
                <a:latin typeface="Arial"/>
                <a:cs typeface="Arial"/>
              </a:rPr>
              <a:t>do 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I </a:t>
            </a:r>
            <a:r>
              <a:rPr sz="2800" b="1" spc="-105" dirty="0">
                <a:solidFill>
                  <a:srgbClr val="006882"/>
                </a:solidFill>
                <a:latin typeface="Arial"/>
                <a:cs typeface="Arial"/>
              </a:rPr>
              <a:t>do </a:t>
            </a:r>
            <a:r>
              <a:rPr sz="2800" b="1" spc="75" dirty="0">
                <a:solidFill>
                  <a:srgbClr val="006882"/>
                </a:solidFill>
                <a:latin typeface="Arial"/>
                <a:cs typeface="Arial"/>
              </a:rPr>
              <a:t>what 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I</a:t>
            </a:r>
            <a:r>
              <a:rPr sz="2800" b="1" spc="-21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185" dirty="0">
                <a:solidFill>
                  <a:srgbClr val="006882"/>
                </a:solidFill>
                <a:latin typeface="Arial"/>
                <a:cs typeface="Arial"/>
              </a:rPr>
              <a:t>do?</a:t>
            </a:r>
            <a:endParaRPr sz="2800">
              <a:latin typeface="Arial"/>
              <a:cs typeface="Arial"/>
            </a:endParaRPr>
          </a:p>
          <a:p>
            <a:pPr marL="12700" marR="898525">
              <a:lnSpc>
                <a:spcPts val="3030"/>
              </a:lnSpc>
              <a:spcBef>
                <a:spcPts val="2445"/>
              </a:spcBef>
            </a:pPr>
            <a:r>
              <a:rPr sz="2800" b="1" spc="30" dirty="0">
                <a:solidFill>
                  <a:srgbClr val="DA542F"/>
                </a:solidFill>
                <a:latin typeface="Arial"/>
                <a:cs typeface="Arial"/>
              </a:rPr>
              <a:t>Individuals </a:t>
            </a:r>
            <a:r>
              <a:rPr sz="2800" b="1" spc="-15" dirty="0">
                <a:solidFill>
                  <a:srgbClr val="DA542F"/>
                </a:solidFill>
                <a:latin typeface="Arial"/>
                <a:cs typeface="Arial"/>
              </a:rPr>
              <a:t>who </a:t>
            </a:r>
            <a:r>
              <a:rPr sz="2800" b="1" spc="-65" dirty="0">
                <a:solidFill>
                  <a:srgbClr val="DA542F"/>
                </a:solidFill>
                <a:latin typeface="Arial"/>
                <a:cs typeface="Arial"/>
              </a:rPr>
              <a:t>pursue </a:t>
            </a:r>
            <a:r>
              <a:rPr sz="2800" b="1" spc="5" dirty="0">
                <a:solidFill>
                  <a:srgbClr val="DA542F"/>
                </a:solidFill>
                <a:latin typeface="Arial"/>
                <a:cs typeface="Arial"/>
              </a:rPr>
              <a:t>their  </a:t>
            </a:r>
            <a:r>
              <a:rPr sz="2800" b="1" spc="-135" dirty="0">
                <a:solidFill>
                  <a:srgbClr val="DA542F"/>
                </a:solidFill>
                <a:latin typeface="Arial"/>
                <a:cs typeface="Arial"/>
              </a:rPr>
              <a:t>purpose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30" dirty="0">
                <a:solidFill>
                  <a:srgbClr val="DA542F"/>
                </a:solidFill>
                <a:latin typeface="Arial"/>
                <a:cs typeface="Arial"/>
              </a:rPr>
              <a:t>Display</a:t>
            </a:r>
            <a:r>
              <a:rPr sz="2800" b="1" spc="-40" dirty="0">
                <a:solidFill>
                  <a:srgbClr val="DA542F"/>
                </a:solidFill>
                <a:latin typeface="Arial"/>
                <a:cs typeface="Arial"/>
              </a:rPr>
              <a:t> </a:t>
            </a:r>
            <a:r>
              <a:rPr sz="2800" b="1" spc="-85" dirty="0">
                <a:solidFill>
                  <a:srgbClr val="DA542F"/>
                </a:solidFill>
                <a:latin typeface="Arial"/>
                <a:cs typeface="Arial"/>
              </a:rPr>
              <a:t>focus</a:t>
            </a:r>
            <a:endParaRPr sz="2800">
              <a:latin typeface="Arial"/>
              <a:cs typeface="Arial"/>
            </a:endParaRPr>
          </a:p>
          <a:p>
            <a:pPr marL="355600" marR="795020" indent="-3429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25" dirty="0">
                <a:solidFill>
                  <a:srgbClr val="DA542F"/>
                </a:solidFill>
                <a:latin typeface="Arial"/>
                <a:cs typeface="Arial"/>
              </a:rPr>
              <a:t>Have </a:t>
            </a:r>
            <a:r>
              <a:rPr sz="2800" b="1" spc="-60" dirty="0">
                <a:solidFill>
                  <a:srgbClr val="DA542F"/>
                </a:solidFill>
                <a:latin typeface="Arial"/>
                <a:cs typeface="Arial"/>
              </a:rPr>
              <a:t>energy </a:t>
            </a:r>
            <a:r>
              <a:rPr sz="2800" b="1" spc="-160" dirty="0">
                <a:solidFill>
                  <a:srgbClr val="DA542F"/>
                </a:solidFill>
                <a:latin typeface="Arial"/>
                <a:cs typeface="Arial"/>
              </a:rPr>
              <a:t>to </a:t>
            </a:r>
            <a:r>
              <a:rPr sz="2800" b="1" spc="-65" dirty="0">
                <a:solidFill>
                  <a:srgbClr val="DA542F"/>
                </a:solidFill>
                <a:latin typeface="Arial"/>
                <a:cs typeface="Arial"/>
              </a:rPr>
              <a:t>pursue </a:t>
            </a:r>
            <a:r>
              <a:rPr sz="2800" b="1" spc="5" dirty="0">
                <a:solidFill>
                  <a:srgbClr val="DA542F"/>
                </a:solidFill>
                <a:latin typeface="Arial"/>
                <a:cs typeface="Arial"/>
              </a:rPr>
              <a:t>their  </a:t>
            </a:r>
            <a:r>
              <a:rPr sz="2800" b="1" spc="-5" dirty="0">
                <a:solidFill>
                  <a:srgbClr val="DA542F"/>
                </a:solidFill>
                <a:latin typeface="Arial"/>
                <a:cs typeface="Arial"/>
              </a:rPr>
              <a:t>dreams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30" dirty="0">
                <a:solidFill>
                  <a:srgbClr val="DA542F"/>
                </a:solidFill>
                <a:latin typeface="Arial"/>
                <a:cs typeface="Arial"/>
              </a:rPr>
              <a:t>Display mastery </a:t>
            </a:r>
            <a:r>
              <a:rPr sz="2800" b="1" spc="90" dirty="0">
                <a:solidFill>
                  <a:srgbClr val="DA542F"/>
                </a:solidFill>
                <a:latin typeface="Arial"/>
                <a:cs typeface="Arial"/>
              </a:rPr>
              <a:t>in </a:t>
            </a:r>
            <a:r>
              <a:rPr sz="2800" b="1" spc="75" dirty="0">
                <a:solidFill>
                  <a:srgbClr val="DA542F"/>
                </a:solidFill>
                <a:latin typeface="Arial"/>
                <a:cs typeface="Arial"/>
              </a:rPr>
              <a:t>what </a:t>
            </a:r>
            <a:r>
              <a:rPr sz="2800" b="1" spc="-40" dirty="0">
                <a:solidFill>
                  <a:srgbClr val="DA542F"/>
                </a:solidFill>
                <a:latin typeface="Arial"/>
                <a:cs typeface="Arial"/>
              </a:rPr>
              <a:t>they</a:t>
            </a:r>
            <a:r>
              <a:rPr sz="2800" b="1" spc="-305" dirty="0">
                <a:solidFill>
                  <a:srgbClr val="DA542F"/>
                </a:solidFill>
                <a:latin typeface="Arial"/>
                <a:cs typeface="Arial"/>
              </a:rPr>
              <a:t> </a:t>
            </a:r>
            <a:r>
              <a:rPr sz="2800" b="1" spc="-105" dirty="0">
                <a:solidFill>
                  <a:srgbClr val="DA542F"/>
                </a:solidFill>
                <a:latin typeface="Arial"/>
                <a:cs typeface="Arial"/>
              </a:rPr>
              <a:t>do</a:t>
            </a:r>
            <a:endParaRPr sz="2800">
              <a:latin typeface="Arial"/>
              <a:cs typeface="Arial"/>
            </a:endParaRPr>
          </a:p>
          <a:p>
            <a:pPr marL="355600" marR="657225" indent="-3429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35" dirty="0">
                <a:solidFill>
                  <a:srgbClr val="DA542F"/>
                </a:solidFill>
                <a:latin typeface="Arial"/>
                <a:cs typeface="Arial"/>
              </a:rPr>
              <a:t>Exhibit </a:t>
            </a:r>
            <a:r>
              <a:rPr sz="2800" b="1" spc="-15" dirty="0">
                <a:solidFill>
                  <a:srgbClr val="DA542F"/>
                </a:solidFill>
                <a:latin typeface="Arial"/>
                <a:cs typeface="Arial"/>
              </a:rPr>
              <a:t>discipline </a:t>
            </a:r>
            <a:r>
              <a:rPr sz="2800" b="1" spc="-200" dirty="0">
                <a:solidFill>
                  <a:srgbClr val="DA542F"/>
                </a:solidFill>
                <a:latin typeface="Cambria"/>
                <a:cs typeface="Cambria"/>
              </a:rPr>
              <a:t>– </a:t>
            </a:r>
            <a:r>
              <a:rPr sz="2800" b="1" spc="-5" dirty="0">
                <a:solidFill>
                  <a:srgbClr val="DA542F"/>
                </a:solidFill>
                <a:latin typeface="Arial"/>
                <a:cs typeface="Arial"/>
              </a:rPr>
              <a:t>time </a:t>
            </a:r>
            <a:r>
              <a:rPr sz="2800" b="1" spc="90" dirty="0">
                <a:solidFill>
                  <a:srgbClr val="DA542F"/>
                </a:solidFill>
                <a:latin typeface="Arial"/>
                <a:cs typeface="Arial"/>
              </a:rPr>
              <a:t>and  </a:t>
            </a:r>
            <a:r>
              <a:rPr sz="2800" b="1" spc="-50" dirty="0">
                <a:solidFill>
                  <a:srgbClr val="DA542F"/>
                </a:solidFill>
                <a:latin typeface="Arial"/>
                <a:cs typeface="Arial"/>
              </a:rPr>
              <a:t>priorities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5" dirty="0">
                <a:solidFill>
                  <a:srgbClr val="DA542F"/>
                </a:solidFill>
                <a:latin typeface="Arial"/>
                <a:cs typeface="Arial"/>
              </a:rPr>
              <a:t>Show </a:t>
            </a:r>
            <a:r>
              <a:rPr sz="2800" b="1" spc="-95" dirty="0">
                <a:solidFill>
                  <a:srgbClr val="DA542F"/>
                </a:solidFill>
                <a:latin typeface="Arial"/>
                <a:cs typeface="Arial"/>
              </a:rPr>
              <a:t>resoluteness </a:t>
            </a:r>
            <a:r>
              <a:rPr sz="2800" b="1" spc="-195" dirty="0">
                <a:solidFill>
                  <a:srgbClr val="DA542F"/>
                </a:solidFill>
                <a:latin typeface="Cambria"/>
                <a:cs typeface="Cambria"/>
              </a:rPr>
              <a:t>–</a:t>
            </a:r>
            <a:r>
              <a:rPr sz="2800" b="1" spc="180" dirty="0">
                <a:solidFill>
                  <a:srgbClr val="DA542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DA542F"/>
                </a:solidFill>
                <a:latin typeface="Arial"/>
                <a:cs typeface="Arial"/>
              </a:rPr>
              <a:t>challenges</a:t>
            </a:r>
            <a:endParaRPr sz="2800">
              <a:latin typeface="Arial"/>
              <a:cs typeface="Arial"/>
            </a:endParaRPr>
          </a:p>
          <a:p>
            <a:pPr marL="355600" marR="1181100" indent="-3429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5" dirty="0">
                <a:solidFill>
                  <a:srgbClr val="DA542F"/>
                </a:solidFill>
                <a:latin typeface="Arial"/>
                <a:cs typeface="Arial"/>
              </a:rPr>
              <a:t>Demonstrate </a:t>
            </a:r>
            <a:r>
              <a:rPr sz="2800" b="1" spc="-60" dirty="0">
                <a:solidFill>
                  <a:srgbClr val="DA542F"/>
                </a:solidFill>
                <a:latin typeface="Arial"/>
                <a:cs typeface="Arial"/>
              </a:rPr>
              <a:t>persistence/  </a:t>
            </a:r>
            <a:r>
              <a:rPr sz="2800" b="1" spc="15" dirty="0">
                <a:solidFill>
                  <a:srgbClr val="DA542F"/>
                </a:solidFill>
                <a:latin typeface="Arial"/>
                <a:cs typeface="Arial"/>
              </a:rPr>
              <a:t>endurance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7622" y="6461861"/>
            <a:ext cx="1971039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30" dirty="0">
                <a:solidFill>
                  <a:srgbClr val="006882"/>
                </a:solidFill>
                <a:latin typeface="Arial"/>
                <a:cs typeface="Arial"/>
              </a:rPr>
              <a:t>CRUCIAL </a:t>
            </a:r>
            <a:r>
              <a:rPr sz="800" b="1" spc="-15" dirty="0">
                <a:solidFill>
                  <a:srgbClr val="006882"/>
                </a:solidFill>
                <a:latin typeface="Arial"/>
                <a:cs typeface="Arial"/>
              </a:rPr>
              <a:t>MENTORING</a:t>
            </a:r>
            <a:r>
              <a:rPr sz="800" b="1" spc="-4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006882"/>
                </a:solidFill>
                <a:latin typeface="Arial"/>
                <a:cs typeface="Arial"/>
              </a:rPr>
              <a:t>CONVERSATIONS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3443" y="5460490"/>
            <a:ext cx="1400555" cy="1397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286"/>
            <a:ext cx="9144000" cy="807720"/>
          </a:xfrm>
          <a:custGeom>
            <a:avLst/>
            <a:gdLst/>
            <a:ahLst/>
            <a:cxnLst/>
            <a:rect l="l" t="t" r="r" b="b"/>
            <a:pathLst>
              <a:path w="9144000" h="807719">
                <a:moveTo>
                  <a:pt x="0" y="807721"/>
                </a:moveTo>
                <a:lnTo>
                  <a:pt x="9144000" y="807721"/>
                </a:lnTo>
                <a:lnTo>
                  <a:pt x="9144000" y="0"/>
                </a:lnTo>
                <a:lnTo>
                  <a:pt x="0" y="0"/>
                </a:lnTo>
                <a:lnTo>
                  <a:pt x="0" y="807721"/>
                </a:lnTo>
                <a:close/>
              </a:path>
            </a:pathLst>
          </a:custGeom>
          <a:solidFill>
            <a:srgbClr val="2889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069592"/>
            <a:ext cx="9144000" cy="4788535"/>
          </a:xfrm>
          <a:custGeom>
            <a:avLst/>
            <a:gdLst/>
            <a:ahLst/>
            <a:cxnLst/>
            <a:rect l="l" t="t" r="r" b="b"/>
            <a:pathLst>
              <a:path w="9144000" h="4788534">
                <a:moveTo>
                  <a:pt x="0" y="4788405"/>
                </a:moveTo>
                <a:lnTo>
                  <a:pt x="9144000" y="4788405"/>
                </a:lnTo>
                <a:lnTo>
                  <a:pt x="9144000" y="0"/>
                </a:lnTo>
                <a:lnTo>
                  <a:pt x="0" y="0"/>
                </a:lnTo>
                <a:lnTo>
                  <a:pt x="0" y="4788405"/>
                </a:lnTo>
                <a:close/>
              </a:path>
            </a:pathLst>
          </a:custGeom>
          <a:solidFill>
            <a:srgbClr val="2889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31" y="1057655"/>
            <a:ext cx="8327135" cy="5800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Session: </a:t>
            </a:r>
            <a:r>
              <a:rPr spc="40" dirty="0"/>
              <a:t>M</a:t>
            </a:r>
            <a:r>
              <a:rPr spc="-254" dirty="0"/>
              <a:t> </a:t>
            </a:r>
            <a:r>
              <a:rPr b="0" dirty="0">
                <a:latin typeface="Arial Black"/>
                <a:cs typeface="Arial Black"/>
              </a:rPr>
              <a:t>301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826008"/>
            <a:ext cx="9144000" cy="1243965"/>
          </a:xfrm>
          <a:custGeom>
            <a:avLst/>
            <a:gdLst/>
            <a:ahLst/>
            <a:cxnLst/>
            <a:rect l="l" t="t" r="r" b="b"/>
            <a:pathLst>
              <a:path w="9144000" h="1243964">
                <a:moveTo>
                  <a:pt x="0" y="1243584"/>
                </a:moveTo>
                <a:lnTo>
                  <a:pt x="9144000" y="1243584"/>
                </a:lnTo>
                <a:lnTo>
                  <a:pt x="9144000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rgbClr val="006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4663" y="1139697"/>
            <a:ext cx="7123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0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3600" b="1" spc="2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3600" b="1" spc="10" dirty="0">
                <a:solidFill>
                  <a:srgbClr val="FFFFFF"/>
                </a:solidFill>
                <a:latin typeface="Cambria"/>
                <a:cs typeface="Cambria"/>
              </a:rPr>
              <a:t>mentor </a:t>
            </a:r>
            <a:r>
              <a:rPr sz="3600" b="1" spc="90" dirty="0">
                <a:solidFill>
                  <a:srgbClr val="FFFFFF"/>
                </a:solidFill>
                <a:latin typeface="Cambria"/>
                <a:cs typeface="Cambria"/>
              </a:rPr>
              <a:t>you </a:t>
            </a:r>
            <a:r>
              <a:rPr sz="3600" b="1" spc="145" dirty="0">
                <a:solidFill>
                  <a:srgbClr val="FFFFFF"/>
                </a:solidFill>
                <a:latin typeface="Cambria"/>
                <a:cs typeface="Cambria"/>
              </a:rPr>
              <a:t>wish </a:t>
            </a:r>
            <a:r>
              <a:rPr sz="3600" b="1" spc="90" dirty="0">
                <a:solidFill>
                  <a:srgbClr val="FFFFFF"/>
                </a:solidFill>
                <a:latin typeface="Cambria"/>
                <a:cs typeface="Cambria"/>
              </a:rPr>
              <a:t>you</a:t>
            </a:r>
            <a:r>
              <a:rPr sz="3600" b="1" spc="3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204" dirty="0">
                <a:solidFill>
                  <a:srgbClr val="FFFFFF"/>
                </a:solidFill>
                <a:latin typeface="Cambria"/>
                <a:cs typeface="Cambria"/>
              </a:rPr>
              <a:t>had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69580" y="5815584"/>
            <a:ext cx="742187" cy="702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26786"/>
            <a:ext cx="7312025" cy="11461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pc="-60" dirty="0">
                <a:solidFill>
                  <a:srgbClr val="DA542F"/>
                </a:solidFill>
              </a:rPr>
              <a:t>PURPOSE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600" spc="-55" dirty="0">
                <a:solidFill>
                  <a:srgbClr val="006882"/>
                </a:solidFill>
                <a:latin typeface="Arial"/>
                <a:cs typeface="Arial"/>
              </a:rPr>
              <a:t>Vision </a:t>
            </a:r>
            <a:r>
              <a:rPr sz="2600" spc="-180" dirty="0">
                <a:solidFill>
                  <a:srgbClr val="006882"/>
                </a:solidFill>
                <a:latin typeface="Cambria"/>
                <a:cs typeface="Cambria"/>
              </a:rPr>
              <a:t>– </a:t>
            </a:r>
            <a:r>
              <a:rPr sz="2600" spc="10" dirty="0">
                <a:solidFill>
                  <a:srgbClr val="006882"/>
                </a:solidFill>
                <a:latin typeface="Arial"/>
                <a:cs typeface="Arial"/>
              </a:rPr>
              <a:t>where </a:t>
            </a:r>
            <a:r>
              <a:rPr sz="2600" spc="95" dirty="0">
                <a:solidFill>
                  <a:srgbClr val="006882"/>
                </a:solidFill>
                <a:latin typeface="Arial"/>
                <a:cs typeface="Arial"/>
              </a:rPr>
              <a:t>and </a:t>
            </a:r>
            <a:r>
              <a:rPr sz="2600" spc="75" dirty="0">
                <a:solidFill>
                  <a:srgbClr val="006882"/>
                </a:solidFill>
                <a:latin typeface="Arial"/>
                <a:cs typeface="Arial"/>
              </a:rPr>
              <a:t>what </a:t>
            </a:r>
            <a:r>
              <a:rPr sz="2600" spc="-100" dirty="0">
                <a:solidFill>
                  <a:srgbClr val="006882"/>
                </a:solidFill>
                <a:latin typeface="Arial"/>
                <a:cs typeface="Arial"/>
              </a:rPr>
              <a:t>do </a:t>
            </a:r>
            <a:r>
              <a:rPr sz="2600" spc="15" dirty="0">
                <a:solidFill>
                  <a:srgbClr val="006882"/>
                </a:solidFill>
                <a:latin typeface="Arial"/>
                <a:cs typeface="Arial"/>
              </a:rPr>
              <a:t>I </a:t>
            </a:r>
            <a:r>
              <a:rPr sz="2600" spc="-135" dirty="0">
                <a:solidFill>
                  <a:srgbClr val="006882"/>
                </a:solidFill>
                <a:latin typeface="Arial"/>
                <a:cs typeface="Arial"/>
              </a:rPr>
              <a:t>see </a:t>
            </a:r>
            <a:r>
              <a:rPr sz="2600" spc="-15" dirty="0">
                <a:solidFill>
                  <a:srgbClr val="006882"/>
                </a:solidFill>
                <a:latin typeface="Arial"/>
                <a:cs typeface="Arial"/>
              </a:rPr>
              <a:t>myself</a:t>
            </a:r>
            <a:r>
              <a:rPr sz="2600" spc="-17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600" spc="-80" dirty="0">
                <a:solidFill>
                  <a:srgbClr val="006882"/>
                </a:solidFill>
                <a:latin typeface="Arial"/>
                <a:cs typeface="Arial"/>
              </a:rPr>
              <a:t>doing?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2011121"/>
            <a:ext cx="590931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DA542F"/>
                </a:solidFill>
                <a:latin typeface="Tahoma"/>
                <a:cs typeface="Tahoma"/>
              </a:rPr>
              <a:t>What </a:t>
            </a:r>
            <a:r>
              <a:rPr sz="2800" b="1" spc="-75" dirty="0">
                <a:solidFill>
                  <a:srgbClr val="DA542F"/>
                </a:solidFill>
                <a:latin typeface="Tahoma"/>
                <a:cs typeface="Tahoma"/>
              </a:rPr>
              <a:t>do </a:t>
            </a:r>
            <a:r>
              <a:rPr sz="2800" b="1" spc="-495" dirty="0">
                <a:solidFill>
                  <a:srgbClr val="DA542F"/>
                </a:solidFill>
                <a:latin typeface="Tahoma"/>
                <a:cs typeface="Tahoma"/>
              </a:rPr>
              <a:t>I </a:t>
            </a:r>
            <a:r>
              <a:rPr sz="2800" b="1" spc="-20" dirty="0">
                <a:solidFill>
                  <a:srgbClr val="DA542F"/>
                </a:solidFill>
                <a:latin typeface="Tahoma"/>
                <a:cs typeface="Tahoma"/>
              </a:rPr>
              <a:t>aspire</a:t>
            </a:r>
            <a:r>
              <a:rPr sz="2800" b="1" spc="-155" dirty="0">
                <a:solidFill>
                  <a:srgbClr val="DA542F"/>
                </a:solidFill>
                <a:latin typeface="Tahoma"/>
                <a:cs typeface="Tahoma"/>
              </a:rPr>
              <a:t> </a:t>
            </a:r>
            <a:r>
              <a:rPr sz="2800" b="1" spc="-170" dirty="0">
                <a:solidFill>
                  <a:srgbClr val="DA542F"/>
                </a:solidFill>
                <a:latin typeface="Tahoma"/>
                <a:cs typeface="Tahoma"/>
              </a:rPr>
              <a:t>to?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DA542F"/>
                </a:solidFill>
                <a:latin typeface="Tahoma"/>
                <a:cs typeface="Tahoma"/>
              </a:rPr>
              <a:t>Where </a:t>
            </a:r>
            <a:r>
              <a:rPr sz="2800" b="1" spc="20" dirty="0">
                <a:solidFill>
                  <a:srgbClr val="DA542F"/>
                </a:solidFill>
                <a:latin typeface="Tahoma"/>
                <a:cs typeface="Tahoma"/>
              </a:rPr>
              <a:t>am </a:t>
            </a:r>
            <a:r>
              <a:rPr sz="2800" b="1" spc="-495" dirty="0">
                <a:solidFill>
                  <a:srgbClr val="DA542F"/>
                </a:solidFill>
                <a:latin typeface="Tahoma"/>
                <a:cs typeface="Tahoma"/>
              </a:rPr>
              <a:t>I</a:t>
            </a:r>
            <a:r>
              <a:rPr sz="2800" b="1" spc="-310" dirty="0">
                <a:solidFill>
                  <a:srgbClr val="DA542F"/>
                </a:solidFill>
                <a:latin typeface="Tahoma"/>
                <a:cs typeface="Tahoma"/>
              </a:rPr>
              <a:t> </a:t>
            </a:r>
            <a:r>
              <a:rPr sz="2800" b="1" spc="-95" dirty="0">
                <a:solidFill>
                  <a:srgbClr val="DA542F"/>
                </a:solidFill>
                <a:latin typeface="Tahoma"/>
                <a:cs typeface="Tahoma"/>
              </a:rPr>
              <a:t>going?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DA542F"/>
                </a:solidFill>
                <a:latin typeface="Tahoma"/>
                <a:cs typeface="Tahoma"/>
              </a:rPr>
              <a:t>What </a:t>
            </a:r>
            <a:r>
              <a:rPr sz="2800" b="1" spc="-65" dirty="0">
                <a:solidFill>
                  <a:srgbClr val="DA542F"/>
                </a:solidFill>
                <a:latin typeface="Tahoma"/>
                <a:cs typeface="Tahoma"/>
              </a:rPr>
              <a:t>excites </a:t>
            </a:r>
            <a:r>
              <a:rPr sz="2800" b="1" spc="-85" dirty="0">
                <a:solidFill>
                  <a:srgbClr val="DA542F"/>
                </a:solidFill>
                <a:latin typeface="Tahoma"/>
                <a:cs typeface="Tahoma"/>
              </a:rPr>
              <a:t>me </a:t>
            </a:r>
            <a:r>
              <a:rPr sz="2800" b="1" spc="-95" dirty="0">
                <a:solidFill>
                  <a:srgbClr val="DA542F"/>
                </a:solidFill>
                <a:latin typeface="Tahoma"/>
                <a:cs typeface="Tahoma"/>
              </a:rPr>
              <a:t>about </a:t>
            </a:r>
            <a:r>
              <a:rPr sz="2800" b="1" spc="-55" dirty="0">
                <a:solidFill>
                  <a:srgbClr val="DA542F"/>
                </a:solidFill>
                <a:latin typeface="Tahoma"/>
                <a:cs typeface="Tahoma"/>
              </a:rPr>
              <a:t>my</a:t>
            </a:r>
            <a:r>
              <a:rPr sz="2800" b="1" spc="-275" dirty="0">
                <a:solidFill>
                  <a:srgbClr val="DA542F"/>
                </a:solidFill>
                <a:latin typeface="Tahoma"/>
                <a:cs typeface="Tahoma"/>
              </a:rPr>
              <a:t> </a:t>
            </a:r>
            <a:r>
              <a:rPr sz="2800" b="1" spc="-75" dirty="0">
                <a:solidFill>
                  <a:srgbClr val="DA542F"/>
                </a:solidFill>
                <a:latin typeface="Tahoma"/>
                <a:cs typeface="Tahoma"/>
              </a:rPr>
              <a:t>future?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3443" y="5460490"/>
            <a:ext cx="1400555" cy="1397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55472"/>
            <a:ext cx="2416810" cy="11303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pc="-60" dirty="0">
                <a:solidFill>
                  <a:srgbClr val="DA542F"/>
                </a:solidFill>
              </a:rPr>
              <a:t>PURPOSE</a:t>
            </a: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800" spc="-35" dirty="0">
                <a:solidFill>
                  <a:srgbClr val="006882"/>
                </a:solidFill>
                <a:latin typeface="Arial"/>
                <a:cs typeface="Arial"/>
              </a:rPr>
              <a:t>Values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2011121"/>
            <a:ext cx="6708775" cy="3434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5305">
              <a:lnSpc>
                <a:spcPct val="100000"/>
              </a:lnSpc>
              <a:spcBef>
                <a:spcPts val="95"/>
              </a:spcBef>
            </a:pPr>
            <a:r>
              <a:rPr sz="2800" b="1" spc="-65" dirty="0">
                <a:solidFill>
                  <a:srgbClr val="DA542F"/>
                </a:solidFill>
                <a:latin typeface="Tahoma"/>
                <a:cs typeface="Tahoma"/>
              </a:rPr>
              <a:t>Reflect </a:t>
            </a:r>
            <a:r>
              <a:rPr sz="2800" b="1" spc="-85" dirty="0">
                <a:solidFill>
                  <a:srgbClr val="DA542F"/>
                </a:solidFill>
                <a:latin typeface="Tahoma"/>
                <a:cs typeface="Tahoma"/>
              </a:rPr>
              <a:t>on </a:t>
            </a:r>
            <a:r>
              <a:rPr sz="2800" b="1" spc="-60" dirty="0">
                <a:solidFill>
                  <a:srgbClr val="DA542F"/>
                </a:solidFill>
                <a:latin typeface="Tahoma"/>
                <a:cs typeface="Tahoma"/>
              </a:rPr>
              <a:t>what </a:t>
            </a:r>
            <a:r>
              <a:rPr sz="2800" b="1" dirty="0">
                <a:solidFill>
                  <a:srgbClr val="DA542F"/>
                </a:solidFill>
                <a:latin typeface="Tahoma"/>
                <a:cs typeface="Tahoma"/>
              </a:rPr>
              <a:t>values </a:t>
            </a:r>
            <a:r>
              <a:rPr sz="2800" b="1" spc="5" dirty="0">
                <a:solidFill>
                  <a:srgbClr val="DA542F"/>
                </a:solidFill>
                <a:latin typeface="Tahoma"/>
                <a:cs typeface="Tahoma"/>
              </a:rPr>
              <a:t>are </a:t>
            </a:r>
            <a:r>
              <a:rPr sz="2800" b="1" spc="-130" dirty="0">
                <a:solidFill>
                  <a:srgbClr val="DA542F"/>
                </a:solidFill>
                <a:latin typeface="Tahoma"/>
                <a:cs typeface="Tahoma"/>
              </a:rPr>
              <a:t>the</a:t>
            </a:r>
            <a:r>
              <a:rPr sz="2800" b="1" spc="-425" dirty="0">
                <a:solidFill>
                  <a:srgbClr val="DA542F"/>
                </a:solidFill>
                <a:latin typeface="Tahoma"/>
                <a:cs typeface="Tahoma"/>
              </a:rPr>
              <a:t> </a:t>
            </a:r>
            <a:r>
              <a:rPr sz="2800" b="1" spc="-135" dirty="0">
                <a:solidFill>
                  <a:srgbClr val="DA542F"/>
                </a:solidFill>
                <a:latin typeface="Tahoma"/>
                <a:cs typeface="Tahoma"/>
              </a:rPr>
              <a:t>most  </a:t>
            </a:r>
            <a:r>
              <a:rPr sz="2800" b="1" spc="-85" dirty="0">
                <a:solidFill>
                  <a:srgbClr val="DA542F"/>
                </a:solidFill>
                <a:latin typeface="Tahoma"/>
                <a:cs typeface="Tahoma"/>
              </a:rPr>
              <a:t>important </a:t>
            </a:r>
            <a:r>
              <a:rPr sz="2800" b="1" spc="-210" dirty="0">
                <a:solidFill>
                  <a:srgbClr val="DA542F"/>
                </a:solidFill>
                <a:latin typeface="Tahoma"/>
                <a:cs typeface="Tahoma"/>
              </a:rPr>
              <a:t>to </a:t>
            </a:r>
            <a:r>
              <a:rPr sz="2800" b="1" spc="-60" dirty="0">
                <a:solidFill>
                  <a:srgbClr val="DA542F"/>
                </a:solidFill>
                <a:latin typeface="Tahoma"/>
                <a:cs typeface="Tahoma"/>
              </a:rPr>
              <a:t>you</a:t>
            </a:r>
            <a:r>
              <a:rPr sz="2800" b="1" spc="-45" dirty="0">
                <a:solidFill>
                  <a:srgbClr val="DA542F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DA542F"/>
                </a:solidFill>
                <a:latin typeface="Tahoma"/>
                <a:cs typeface="Tahoma"/>
              </a:rPr>
              <a:t>personally.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30" dirty="0">
                <a:solidFill>
                  <a:srgbClr val="DA542F"/>
                </a:solidFill>
                <a:latin typeface="Tahoma"/>
                <a:cs typeface="Tahoma"/>
              </a:rPr>
              <a:t>Think </a:t>
            </a:r>
            <a:r>
              <a:rPr sz="2800" b="1" spc="-110" dirty="0">
                <a:solidFill>
                  <a:srgbClr val="DA542F"/>
                </a:solidFill>
                <a:latin typeface="Tahoma"/>
                <a:cs typeface="Tahoma"/>
              </a:rPr>
              <a:t>of </a:t>
            </a:r>
            <a:r>
              <a:rPr sz="2800" b="1" spc="114" dirty="0">
                <a:solidFill>
                  <a:srgbClr val="DA542F"/>
                </a:solidFill>
                <a:latin typeface="Tahoma"/>
                <a:cs typeface="Tahoma"/>
              </a:rPr>
              <a:t>a </a:t>
            </a:r>
            <a:r>
              <a:rPr sz="2800" b="1" spc="-85" dirty="0">
                <a:solidFill>
                  <a:srgbClr val="DA542F"/>
                </a:solidFill>
                <a:latin typeface="Tahoma"/>
                <a:cs typeface="Tahoma"/>
              </a:rPr>
              <a:t>time </a:t>
            </a:r>
            <a:r>
              <a:rPr sz="2800" b="1" spc="-110" dirty="0">
                <a:solidFill>
                  <a:srgbClr val="DA542F"/>
                </a:solidFill>
                <a:latin typeface="Tahoma"/>
                <a:cs typeface="Tahoma"/>
              </a:rPr>
              <a:t>that </a:t>
            </a:r>
            <a:r>
              <a:rPr sz="2800" b="1" spc="-60" dirty="0">
                <a:solidFill>
                  <a:srgbClr val="DA542F"/>
                </a:solidFill>
                <a:latin typeface="Tahoma"/>
                <a:cs typeface="Tahoma"/>
              </a:rPr>
              <a:t>you were</a:t>
            </a:r>
            <a:r>
              <a:rPr sz="2800" b="1" spc="-509" dirty="0">
                <a:solidFill>
                  <a:srgbClr val="DA542F"/>
                </a:solidFill>
                <a:latin typeface="Tahoma"/>
                <a:cs typeface="Tahoma"/>
              </a:rPr>
              <a:t> </a:t>
            </a:r>
            <a:r>
              <a:rPr sz="2800" b="1" spc="-70" dirty="0">
                <a:solidFill>
                  <a:srgbClr val="DA542F"/>
                </a:solidFill>
                <a:latin typeface="Tahoma"/>
                <a:cs typeface="Tahoma"/>
              </a:rPr>
              <a:t>happiest,  proud </a:t>
            </a:r>
            <a:r>
              <a:rPr sz="2800" b="1" spc="30" dirty="0">
                <a:solidFill>
                  <a:srgbClr val="DA542F"/>
                </a:solidFill>
                <a:latin typeface="Tahoma"/>
                <a:cs typeface="Tahoma"/>
              </a:rPr>
              <a:t>and </a:t>
            </a:r>
            <a:r>
              <a:rPr sz="2800" b="1" spc="-135" dirty="0">
                <a:solidFill>
                  <a:srgbClr val="DA542F"/>
                </a:solidFill>
                <a:latin typeface="Tahoma"/>
                <a:cs typeface="Tahoma"/>
              </a:rPr>
              <a:t>most</a:t>
            </a:r>
            <a:r>
              <a:rPr sz="2800" b="1" spc="-310" dirty="0">
                <a:solidFill>
                  <a:srgbClr val="DA542F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DA542F"/>
                </a:solidFill>
                <a:latin typeface="Tahoma"/>
                <a:cs typeface="Tahoma"/>
              </a:rPr>
              <a:t>fulfilled.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 marR="327660">
              <a:lnSpc>
                <a:spcPts val="3310"/>
              </a:lnSpc>
            </a:pPr>
            <a:r>
              <a:rPr sz="2800" b="1" spc="-40" dirty="0">
                <a:solidFill>
                  <a:srgbClr val="DA542F"/>
                </a:solidFill>
                <a:latin typeface="Tahoma"/>
                <a:cs typeface="Tahoma"/>
              </a:rPr>
              <a:t>Possibly </a:t>
            </a:r>
            <a:r>
              <a:rPr sz="2800" b="1" spc="114" dirty="0">
                <a:solidFill>
                  <a:srgbClr val="DA542F"/>
                </a:solidFill>
                <a:latin typeface="Tahoma"/>
                <a:cs typeface="Tahoma"/>
              </a:rPr>
              <a:t>a </a:t>
            </a:r>
            <a:r>
              <a:rPr sz="2800" b="1" spc="-85" dirty="0">
                <a:solidFill>
                  <a:srgbClr val="DA542F"/>
                </a:solidFill>
                <a:latin typeface="Tahoma"/>
                <a:cs typeface="Tahoma"/>
              </a:rPr>
              <a:t>time </a:t>
            </a:r>
            <a:r>
              <a:rPr sz="2800" b="1" spc="-55" dirty="0">
                <a:solidFill>
                  <a:srgbClr val="DA542F"/>
                </a:solidFill>
                <a:latin typeface="Tahoma"/>
                <a:cs typeface="Tahoma"/>
              </a:rPr>
              <a:t>when </a:t>
            </a:r>
            <a:r>
              <a:rPr sz="2800" b="1" spc="-60" dirty="0">
                <a:solidFill>
                  <a:srgbClr val="DA542F"/>
                </a:solidFill>
                <a:latin typeface="Tahoma"/>
                <a:cs typeface="Tahoma"/>
              </a:rPr>
              <a:t>you </a:t>
            </a:r>
            <a:r>
              <a:rPr sz="2800" b="1" spc="-15" dirty="0">
                <a:solidFill>
                  <a:srgbClr val="DA542F"/>
                </a:solidFill>
                <a:latin typeface="Tahoma"/>
                <a:cs typeface="Tahoma"/>
              </a:rPr>
              <a:t>made</a:t>
            </a:r>
            <a:r>
              <a:rPr sz="2800" b="1" spc="-575" dirty="0">
                <a:solidFill>
                  <a:srgbClr val="DA542F"/>
                </a:solidFill>
                <a:latin typeface="Tahoma"/>
                <a:cs typeface="Tahoma"/>
              </a:rPr>
              <a:t> </a:t>
            </a:r>
            <a:r>
              <a:rPr sz="2800" b="1" spc="-120" dirty="0">
                <a:solidFill>
                  <a:srgbClr val="DA542F"/>
                </a:solidFill>
                <a:latin typeface="Tahoma"/>
                <a:cs typeface="Tahoma"/>
              </a:rPr>
              <a:t>good  </a:t>
            </a:r>
            <a:r>
              <a:rPr sz="2800" b="1" spc="-10" dirty="0">
                <a:solidFill>
                  <a:srgbClr val="DA542F"/>
                </a:solidFill>
                <a:latin typeface="Tahoma"/>
                <a:cs typeface="Tahoma"/>
              </a:rPr>
              <a:t>choices.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3443" y="5460490"/>
            <a:ext cx="1400555" cy="1397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9314" y="338785"/>
            <a:ext cx="386334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solidFill>
                  <a:srgbClr val="006882"/>
                </a:solidFill>
              </a:rPr>
              <a:t>CAREER</a:t>
            </a:r>
            <a:r>
              <a:rPr sz="2900" spc="-175" dirty="0">
                <a:solidFill>
                  <a:srgbClr val="006882"/>
                </a:solidFill>
              </a:rPr>
              <a:t> </a:t>
            </a:r>
            <a:r>
              <a:rPr sz="2900" spc="-20" dirty="0">
                <a:solidFill>
                  <a:srgbClr val="006882"/>
                </a:solidFill>
              </a:rPr>
              <a:t>MOMENTUM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1152144" y="1048511"/>
            <a:ext cx="6839711" cy="5128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89397" y="1933194"/>
            <a:ext cx="1179830" cy="1179830"/>
          </a:xfrm>
          <a:custGeom>
            <a:avLst/>
            <a:gdLst/>
            <a:ahLst/>
            <a:cxnLst/>
            <a:rect l="l" t="t" r="r" b="b"/>
            <a:pathLst>
              <a:path w="1179829" h="1179830">
                <a:moveTo>
                  <a:pt x="0" y="589788"/>
                </a:moveTo>
                <a:lnTo>
                  <a:pt x="1954" y="541412"/>
                </a:lnTo>
                <a:lnTo>
                  <a:pt x="7718" y="494115"/>
                </a:lnTo>
                <a:lnTo>
                  <a:pt x="17139" y="448047"/>
                </a:lnTo>
                <a:lnTo>
                  <a:pt x="30065" y="403360"/>
                </a:lnTo>
                <a:lnTo>
                  <a:pt x="46345" y="360205"/>
                </a:lnTo>
                <a:lnTo>
                  <a:pt x="65826" y="318735"/>
                </a:lnTo>
                <a:lnTo>
                  <a:pt x="88358" y="279102"/>
                </a:lnTo>
                <a:lnTo>
                  <a:pt x="113787" y="241456"/>
                </a:lnTo>
                <a:lnTo>
                  <a:pt x="141964" y="205950"/>
                </a:lnTo>
                <a:lnTo>
                  <a:pt x="172735" y="172735"/>
                </a:lnTo>
                <a:lnTo>
                  <a:pt x="205950" y="141964"/>
                </a:lnTo>
                <a:lnTo>
                  <a:pt x="241456" y="113787"/>
                </a:lnTo>
                <a:lnTo>
                  <a:pt x="279102" y="88358"/>
                </a:lnTo>
                <a:lnTo>
                  <a:pt x="318735" y="65826"/>
                </a:lnTo>
                <a:lnTo>
                  <a:pt x="360205" y="46345"/>
                </a:lnTo>
                <a:lnTo>
                  <a:pt x="403360" y="30065"/>
                </a:lnTo>
                <a:lnTo>
                  <a:pt x="448047" y="17139"/>
                </a:lnTo>
                <a:lnTo>
                  <a:pt x="494115" y="7718"/>
                </a:lnTo>
                <a:lnTo>
                  <a:pt x="541412" y="1954"/>
                </a:lnTo>
                <a:lnTo>
                  <a:pt x="589788" y="0"/>
                </a:lnTo>
                <a:lnTo>
                  <a:pt x="638163" y="1954"/>
                </a:lnTo>
                <a:lnTo>
                  <a:pt x="685460" y="7718"/>
                </a:lnTo>
                <a:lnTo>
                  <a:pt x="731528" y="17139"/>
                </a:lnTo>
                <a:lnTo>
                  <a:pt x="776215" y="30065"/>
                </a:lnTo>
                <a:lnTo>
                  <a:pt x="819370" y="46345"/>
                </a:lnTo>
                <a:lnTo>
                  <a:pt x="860840" y="65826"/>
                </a:lnTo>
                <a:lnTo>
                  <a:pt x="900473" y="88358"/>
                </a:lnTo>
                <a:lnTo>
                  <a:pt x="938119" y="113787"/>
                </a:lnTo>
                <a:lnTo>
                  <a:pt x="973625" y="141964"/>
                </a:lnTo>
                <a:lnTo>
                  <a:pt x="1006840" y="172735"/>
                </a:lnTo>
                <a:lnTo>
                  <a:pt x="1037611" y="205950"/>
                </a:lnTo>
                <a:lnTo>
                  <a:pt x="1065788" y="241456"/>
                </a:lnTo>
                <a:lnTo>
                  <a:pt x="1091217" y="279102"/>
                </a:lnTo>
                <a:lnTo>
                  <a:pt x="1113749" y="318735"/>
                </a:lnTo>
                <a:lnTo>
                  <a:pt x="1133230" y="360205"/>
                </a:lnTo>
                <a:lnTo>
                  <a:pt x="1149510" y="403360"/>
                </a:lnTo>
                <a:lnTo>
                  <a:pt x="1162436" y="448047"/>
                </a:lnTo>
                <a:lnTo>
                  <a:pt x="1171857" y="494115"/>
                </a:lnTo>
                <a:lnTo>
                  <a:pt x="1177621" y="541412"/>
                </a:lnTo>
                <a:lnTo>
                  <a:pt x="1179576" y="589788"/>
                </a:lnTo>
                <a:lnTo>
                  <a:pt x="1177621" y="638163"/>
                </a:lnTo>
                <a:lnTo>
                  <a:pt x="1171857" y="685460"/>
                </a:lnTo>
                <a:lnTo>
                  <a:pt x="1162436" y="731528"/>
                </a:lnTo>
                <a:lnTo>
                  <a:pt x="1149510" y="776215"/>
                </a:lnTo>
                <a:lnTo>
                  <a:pt x="1133230" y="819370"/>
                </a:lnTo>
                <a:lnTo>
                  <a:pt x="1113749" y="860840"/>
                </a:lnTo>
                <a:lnTo>
                  <a:pt x="1091217" y="900473"/>
                </a:lnTo>
                <a:lnTo>
                  <a:pt x="1065788" y="938119"/>
                </a:lnTo>
                <a:lnTo>
                  <a:pt x="1037611" y="973625"/>
                </a:lnTo>
                <a:lnTo>
                  <a:pt x="1006840" y="1006840"/>
                </a:lnTo>
                <a:lnTo>
                  <a:pt x="973625" y="1037611"/>
                </a:lnTo>
                <a:lnTo>
                  <a:pt x="938119" y="1065788"/>
                </a:lnTo>
                <a:lnTo>
                  <a:pt x="900473" y="1091217"/>
                </a:lnTo>
                <a:lnTo>
                  <a:pt x="860840" y="1113749"/>
                </a:lnTo>
                <a:lnTo>
                  <a:pt x="819370" y="1133230"/>
                </a:lnTo>
                <a:lnTo>
                  <a:pt x="776215" y="1149510"/>
                </a:lnTo>
                <a:lnTo>
                  <a:pt x="731528" y="1162436"/>
                </a:lnTo>
                <a:lnTo>
                  <a:pt x="685460" y="1171857"/>
                </a:lnTo>
                <a:lnTo>
                  <a:pt x="638163" y="1177621"/>
                </a:lnTo>
                <a:lnTo>
                  <a:pt x="589788" y="1179576"/>
                </a:lnTo>
                <a:lnTo>
                  <a:pt x="541412" y="1177621"/>
                </a:lnTo>
                <a:lnTo>
                  <a:pt x="494115" y="1171857"/>
                </a:lnTo>
                <a:lnTo>
                  <a:pt x="448047" y="1162436"/>
                </a:lnTo>
                <a:lnTo>
                  <a:pt x="403360" y="1149510"/>
                </a:lnTo>
                <a:lnTo>
                  <a:pt x="360205" y="1133230"/>
                </a:lnTo>
                <a:lnTo>
                  <a:pt x="318735" y="1113749"/>
                </a:lnTo>
                <a:lnTo>
                  <a:pt x="279102" y="1091217"/>
                </a:lnTo>
                <a:lnTo>
                  <a:pt x="241456" y="1065788"/>
                </a:lnTo>
                <a:lnTo>
                  <a:pt x="205950" y="1037611"/>
                </a:lnTo>
                <a:lnTo>
                  <a:pt x="172735" y="1006840"/>
                </a:lnTo>
                <a:lnTo>
                  <a:pt x="141964" y="973625"/>
                </a:lnTo>
                <a:lnTo>
                  <a:pt x="113787" y="938119"/>
                </a:lnTo>
                <a:lnTo>
                  <a:pt x="88358" y="900473"/>
                </a:lnTo>
                <a:lnTo>
                  <a:pt x="65826" y="860840"/>
                </a:lnTo>
                <a:lnTo>
                  <a:pt x="46345" y="819370"/>
                </a:lnTo>
                <a:lnTo>
                  <a:pt x="30065" y="776215"/>
                </a:lnTo>
                <a:lnTo>
                  <a:pt x="17139" y="731528"/>
                </a:lnTo>
                <a:lnTo>
                  <a:pt x="7718" y="685460"/>
                </a:lnTo>
                <a:lnTo>
                  <a:pt x="1954" y="638163"/>
                </a:lnTo>
                <a:lnTo>
                  <a:pt x="0" y="58978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323" y="337261"/>
            <a:ext cx="5813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solidFill>
                  <a:srgbClr val="EC8335"/>
                </a:solidFill>
              </a:rPr>
              <a:t>Why </a:t>
            </a:r>
            <a:r>
              <a:rPr spc="-90" dirty="0">
                <a:solidFill>
                  <a:srgbClr val="EC8335"/>
                </a:solidFill>
              </a:rPr>
              <a:t>this</a:t>
            </a:r>
            <a:r>
              <a:rPr spc="-310" dirty="0">
                <a:solidFill>
                  <a:srgbClr val="EC8335"/>
                </a:solidFill>
              </a:rPr>
              <a:t> </a:t>
            </a:r>
            <a:r>
              <a:rPr spc="-70" dirty="0">
                <a:solidFill>
                  <a:srgbClr val="EC8335"/>
                </a:solidFill>
              </a:rPr>
              <a:t>conversation?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043146"/>
            <a:ext cx="7045325" cy="538416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800" b="1" spc="-10" dirty="0">
                <a:solidFill>
                  <a:srgbClr val="EC8335"/>
                </a:solidFill>
                <a:latin typeface="Calibri"/>
                <a:cs typeface="Calibri"/>
              </a:rPr>
              <a:t>The focus </a:t>
            </a:r>
            <a:r>
              <a:rPr sz="2800" b="1" spc="-5" dirty="0">
                <a:solidFill>
                  <a:srgbClr val="EC8335"/>
                </a:solidFill>
                <a:latin typeface="Calibri"/>
                <a:cs typeface="Calibri"/>
              </a:rPr>
              <a:t>of this </a:t>
            </a:r>
            <a:r>
              <a:rPr sz="2800" b="1" spc="-15" dirty="0">
                <a:solidFill>
                  <a:srgbClr val="EC8335"/>
                </a:solidFill>
                <a:latin typeface="Calibri"/>
                <a:cs typeface="Calibri"/>
              </a:rPr>
              <a:t>conversation</a:t>
            </a:r>
            <a:r>
              <a:rPr sz="2800" b="1" spc="45" dirty="0">
                <a:solidFill>
                  <a:srgbClr val="EC833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EC8335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b="1" spc="100" dirty="0">
                <a:solidFill>
                  <a:srgbClr val="006882"/>
                </a:solidFill>
                <a:latin typeface="Cambria"/>
                <a:cs typeface="Cambria"/>
              </a:rPr>
              <a:t>Gain </a:t>
            </a:r>
            <a:r>
              <a:rPr sz="2600" b="1" spc="20" dirty="0">
                <a:solidFill>
                  <a:srgbClr val="006882"/>
                </a:solidFill>
                <a:latin typeface="Cambria"/>
                <a:cs typeface="Cambria"/>
              </a:rPr>
              <a:t>clarity </a:t>
            </a:r>
            <a:r>
              <a:rPr sz="2600" b="1" dirty="0">
                <a:solidFill>
                  <a:srgbClr val="006882"/>
                </a:solidFill>
                <a:latin typeface="Cambria"/>
                <a:cs typeface="Cambria"/>
              </a:rPr>
              <a:t>on </a:t>
            </a:r>
            <a:r>
              <a:rPr sz="2600" b="1" spc="-30" dirty="0">
                <a:solidFill>
                  <a:srgbClr val="006882"/>
                </a:solidFill>
                <a:latin typeface="Cambria"/>
                <a:cs typeface="Cambria"/>
              </a:rPr>
              <a:t>your </a:t>
            </a:r>
            <a:r>
              <a:rPr sz="2600" b="1" spc="-40" dirty="0">
                <a:solidFill>
                  <a:srgbClr val="006882"/>
                </a:solidFill>
                <a:latin typeface="Cambria"/>
                <a:cs typeface="Cambria"/>
              </a:rPr>
              <a:t>mentee’s</a:t>
            </a:r>
            <a:r>
              <a:rPr sz="2600" b="1" spc="330" dirty="0">
                <a:solidFill>
                  <a:srgbClr val="006882"/>
                </a:solidFill>
                <a:latin typeface="Cambria"/>
                <a:cs typeface="Cambria"/>
              </a:rPr>
              <a:t> </a:t>
            </a:r>
            <a:r>
              <a:rPr sz="2600" b="1" spc="5" dirty="0">
                <a:solidFill>
                  <a:srgbClr val="006882"/>
                </a:solidFill>
                <a:latin typeface="Cambria"/>
                <a:cs typeface="Cambria"/>
              </a:rPr>
              <a:t>career</a:t>
            </a:r>
            <a:endParaRPr sz="26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215"/>
              </a:spcBef>
            </a:pPr>
            <a:r>
              <a:rPr sz="2600" b="1" spc="-25" dirty="0">
                <a:solidFill>
                  <a:srgbClr val="006882"/>
                </a:solidFill>
                <a:latin typeface="Arial"/>
                <a:cs typeface="Arial"/>
              </a:rPr>
              <a:t>aspirations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19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b="1" spc="-15" dirty="0">
                <a:solidFill>
                  <a:srgbClr val="006882"/>
                </a:solidFill>
                <a:latin typeface="Arial"/>
                <a:cs typeface="Arial"/>
              </a:rPr>
              <a:t>Motivation </a:t>
            </a:r>
            <a:r>
              <a:rPr sz="2600" b="1" spc="30" dirty="0">
                <a:solidFill>
                  <a:srgbClr val="006882"/>
                </a:solidFill>
                <a:latin typeface="Arial"/>
                <a:cs typeface="Arial"/>
              </a:rPr>
              <a:t>around</a:t>
            </a:r>
            <a:r>
              <a:rPr sz="2600" b="1" spc="-15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006882"/>
                </a:solidFill>
                <a:latin typeface="Arial"/>
                <a:cs typeface="Arial"/>
              </a:rPr>
              <a:t>mobility.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800" b="1" spc="-5" dirty="0">
                <a:solidFill>
                  <a:srgbClr val="EC8335"/>
                </a:solidFill>
                <a:latin typeface="Calibri"/>
                <a:cs typeface="Calibri"/>
              </a:rPr>
              <a:t>It </a:t>
            </a:r>
            <a:r>
              <a:rPr sz="2800" b="1" spc="-15" dirty="0">
                <a:solidFill>
                  <a:srgbClr val="EC8335"/>
                </a:solidFill>
                <a:latin typeface="Calibri"/>
                <a:cs typeface="Calibri"/>
              </a:rPr>
              <a:t>answers </a:t>
            </a:r>
            <a:r>
              <a:rPr sz="2800" b="1" spc="-5" dirty="0">
                <a:solidFill>
                  <a:srgbClr val="EC8335"/>
                </a:solidFill>
                <a:latin typeface="Calibri"/>
                <a:cs typeface="Calibri"/>
              </a:rPr>
              <a:t>the basic</a:t>
            </a:r>
            <a:r>
              <a:rPr sz="2800" b="1" spc="60" dirty="0">
                <a:solidFill>
                  <a:srgbClr val="EC833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EC8335"/>
                </a:solidFill>
                <a:latin typeface="Calibri"/>
                <a:cs typeface="Calibri"/>
              </a:rPr>
              <a:t>question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b="1" spc="-60" dirty="0">
                <a:solidFill>
                  <a:srgbClr val="006882"/>
                </a:solidFill>
                <a:latin typeface="Arial"/>
                <a:cs typeface="Arial"/>
              </a:rPr>
              <a:t>Not </a:t>
            </a:r>
            <a:r>
              <a:rPr sz="2600" b="1" spc="-45" dirty="0">
                <a:solidFill>
                  <a:srgbClr val="006882"/>
                </a:solidFill>
                <a:latin typeface="Arial"/>
                <a:cs typeface="Arial"/>
              </a:rPr>
              <a:t>about </a:t>
            </a:r>
            <a:r>
              <a:rPr sz="2600" b="1" dirty="0">
                <a:solidFill>
                  <a:srgbClr val="006882"/>
                </a:solidFill>
                <a:latin typeface="Arial"/>
                <a:cs typeface="Arial"/>
              </a:rPr>
              <a:t>how </a:t>
            </a:r>
            <a:r>
              <a:rPr sz="2600" b="1" spc="-145" dirty="0">
                <a:solidFill>
                  <a:srgbClr val="006882"/>
                </a:solidFill>
                <a:latin typeface="Arial"/>
                <a:cs typeface="Arial"/>
              </a:rPr>
              <a:t>to </a:t>
            </a:r>
            <a:r>
              <a:rPr sz="2600" b="1" spc="-114" dirty="0">
                <a:solidFill>
                  <a:srgbClr val="006882"/>
                </a:solidFill>
                <a:latin typeface="Arial"/>
                <a:cs typeface="Arial"/>
              </a:rPr>
              <a:t>get </a:t>
            </a:r>
            <a:r>
              <a:rPr sz="2600" b="1" spc="-80" dirty="0">
                <a:solidFill>
                  <a:srgbClr val="006882"/>
                </a:solidFill>
                <a:latin typeface="Arial"/>
                <a:cs typeface="Arial"/>
              </a:rPr>
              <a:t>promoted, </a:t>
            </a:r>
            <a:r>
              <a:rPr sz="2600" b="1" spc="-65" dirty="0">
                <a:solidFill>
                  <a:srgbClr val="006882"/>
                </a:solidFill>
                <a:latin typeface="Arial"/>
                <a:cs typeface="Arial"/>
              </a:rPr>
              <a:t>but</a:t>
            </a:r>
            <a:r>
              <a:rPr sz="2600" b="1" spc="2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600" b="1" spc="30" dirty="0">
                <a:solidFill>
                  <a:srgbClr val="006882"/>
                </a:solidFill>
                <a:latin typeface="Arial"/>
                <a:cs typeface="Arial"/>
              </a:rPr>
              <a:t>rather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15"/>
              </a:spcBef>
            </a:pPr>
            <a:r>
              <a:rPr sz="2600" b="1" spc="-105" dirty="0">
                <a:solidFill>
                  <a:srgbClr val="006882"/>
                </a:solidFill>
                <a:latin typeface="Cambria"/>
                <a:cs typeface="Cambria"/>
              </a:rPr>
              <a:t>“how </a:t>
            </a:r>
            <a:r>
              <a:rPr sz="2600" b="1" spc="-10" dirty="0">
                <a:solidFill>
                  <a:srgbClr val="006882"/>
                </a:solidFill>
                <a:latin typeface="Cambria"/>
                <a:cs typeface="Cambria"/>
              </a:rPr>
              <a:t>employable </a:t>
            </a:r>
            <a:r>
              <a:rPr sz="2600" b="1" spc="15" dirty="0">
                <a:solidFill>
                  <a:srgbClr val="006882"/>
                </a:solidFill>
                <a:latin typeface="Cambria"/>
                <a:cs typeface="Cambria"/>
              </a:rPr>
              <a:t>is </a:t>
            </a:r>
            <a:r>
              <a:rPr sz="2600" b="1" spc="-30" dirty="0">
                <a:solidFill>
                  <a:srgbClr val="006882"/>
                </a:solidFill>
                <a:latin typeface="Cambria"/>
                <a:cs typeface="Cambria"/>
              </a:rPr>
              <a:t>your</a:t>
            </a:r>
            <a:r>
              <a:rPr sz="2600" b="1" spc="-35" dirty="0">
                <a:solidFill>
                  <a:srgbClr val="006882"/>
                </a:solidFill>
                <a:latin typeface="Cambria"/>
                <a:cs typeface="Cambria"/>
              </a:rPr>
              <a:t> </a:t>
            </a:r>
            <a:r>
              <a:rPr sz="2600" b="1" spc="-65" dirty="0">
                <a:solidFill>
                  <a:srgbClr val="006882"/>
                </a:solidFill>
                <a:latin typeface="Cambria"/>
                <a:cs typeface="Cambria"/>
              </a:rPr>
              <a:t>mentee?”</a:t>
            </a:r>
            <a:endParaRPr sz="2600">
              <a:latin typeface="Cambria"/>
              <a:cs typeface="Cambria"/>
            </a:endParaRPr>
          </a:p>
          <a:p>
            <a:pPr marL="469900" marR="5080" indent="-457200">
              <a:lnSpc>
                <a:spcPct val="107200"/>
              </a:lnSpc>
              <a:spcBef>
                <a:spcPts val="7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b="1" spc="55" dirty="0">
                <a:solidFill>
                  <a:srgbClr val="006882"/>
                </a:solidFill>
                <a:latin typeface="Arial"/>
                <a:cs typeface="Arial"/>
              </a:rPr>
              <a:t>What </a:t>
            </a:r>
            <a:r>
              <a:rPr sz="2600" b="1" spc="-65" dirty="0">
                <a:solidFill>
                  <a:srgbClr val="006882"/>
                </a:solidFill>
                <a:latin typeface="Arial"/>
                <a:cs typeface="Arial"/>
              </a:rPr>
              <a:t>is </a:t>
            </a:r>
            <a:r>
              <a:rPr sz="2600" b="1" spc="-15" dirty="0">
                <a:solidFill>
                  <a:srgbClr val="006882"/>
                </a:solidFill>
                <a:latin typeface="Arial"/>
                <a:cs typeface="Arial"/>
              </a:rPr>
              <a:t>required </a:t>
            </a:r>
            <a:r>
              <a:rPr sz="2600" b="1" spc="-145" dirty="0">
                <a:solidFill>
                  <a:srgbClr val="006882"/>
                </a:solidFill>
                <a:latin typeface="Arial"/>
                <a:cs typeface="Arial"/>
              </a:rPr>
              <a:t>to </a:t>
            </a:r>
            <a:r>
              <a:rPr sz="2600" b="1" spc="-140" dirty="0">
                <a:solidFill>
                  <a:srgbClr val="006882"/>
                </a:solidFill>
                <a:latin typeface="Arial"/>
                <a:cs typeface="Arial"/>
              </a:rPr>
              <a:t>be </a:t>
            </a:r>
            <a:r>
              <a:rPr sz="2600" b="1" spc="-65" dirty="0">
                <a:solidFill>
                  <a:srgbClr val="006882"/>
                </a:solidFill>
                <a:latin typeface="Arial"/>
                <a:cs typeface="Arial"/>
              </a:rPr>
              <a:t>successful </a:t>
            </a:r>
            <a:r>
              <a:rPr sz="2600" b="1" spc="90" dirty="0">
                <a:solidFill>
                  <a:srgbClr val="006882"/>
                </a:solidFill>
                <a:latin typeface="Arial"/>
                <a:cs typeface="Arial"/>
              </a:rPr>
              <a:t>in </a:t>
            </a:r>
            <a:r>
              <a:rPr sz="2600" b="1" spc="180" dirty="0">
                <a:solidFill>
                  <a:srgbClr val="006882"/>
                </a:solidFill>
                <a:latin typeface="Arial"/>
                <a:cs typeface="Arial"/>
              </a:rPr>
              <a:t>a  </a:t>
            </a:r>
            <a:r>
              <a:rPr sz="2600" b="1" spc="35" dirty="0">
                <a:solidFill>
                  <a:srgbClr val="006882"/>
                </a:solidFill>
                <a:latin typeface="Arial"/>
                <a:cs typeface="Arial"/>
              </a:rPr>
              <a:t>particular </a:t>
            </a:r>
            <a:r>
              <a:rPr sz="2600" b="1" dirty="0">
                <a:solidFill>
                  <a:srgbClr val="006882"/>
                </a:solidFill>
                <a:latin typeface="Arial"/>
                <a:cs typeface="Arial"/>
              </a:rPr>
              <a:t>career </a:t>
            </a:r>
            <a:r>
              <a:rPr sz="2600" b="1" spc="90" dirty="0">
                <a:solidFill>
                  <a:srgbClr val="006882"/>
                </a:solidFill>
                <a:latin typeface="Arial"/>
                <a:cs typeface="Arial"/>
              </a:rPr>
              <a:t>and </a:t>
            </a:r>
            <a:r>
              <a:rPr sz="2600" b="1" spc="-5" dirty="0">
                <a:solidFill>
                  <a:srgbClr val="006882"/>
                </a:solidFill>
                <a:latin typeface="Arial"/>
                <a:cs typeface="Arial"/>
              </a:rPr>
              <a:t>how </a:t>
            </a:r>
            <a:r>
              <a:rPr sz="2600" b="1" spc="-145" dirty="0">
                <a:solidFill>
                  <a:srgbClr val="006882"/>
                </a:solidFill>
                <a:latin typeface="Arial"/>
                <a:cs typeface="Arial"/>
              </a:rPr>
              <a:t>to </a:t>
            </a:r>
            <a:r>
              <a:rPr sz="2600" b="1" spc="-75" dirty="0">
                <a:solidFill>
                  <a:srgbClr val="006882"/>
                </a:solidFill>
                <a:latin typeface="Arial"/>
                <a:cs typeface="Arial"/>
              </a:rPr>
              <a:t>move</a:t>
            </a:r>
            <a:r>
              <a:rPr sz="2600" b="1" spc="-35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600" b="1" spc="35" dirty="0">
                <a:solidFill>
                  <a:srgbClr val="006882"/>
                </a:solidFill>
                <a:latin typeface="Arial"/>
                <a:cs typeface="Arial"/>
              </a:rPr>
              <a:t>his/her  </a:t>
            </a:r>
            <a:r>
              <a:rPr sz="2600" b="1" dirty="0">
                <a:solidFill>
                  <a:srgbClr val="006882"/>
                </a:solidFill>
                <a:latin typeface="Arial"/>
                <a:cs typeface="Arial"/>
              </a:rPr>
              <a:t>career</a:t>
            </a:r>
            <a:r>
              <a:rPr sz="2600" b="1" spc="-6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6882"/>
                </a:solidFill>
                <a:latin typeface="Arial"/>
                <a:cs typeface="Arial"/>
              </a:rPr>
              <a:t>forward?</a:t>
            </a:r>
            <a:endParaRPr sz="2600">
              <a:latin typeface="Arial"/>
              <a:cs typeface="Arial"/>
            </a:endParaRPr>
          </a:p>
          <a:p>
            <a:pPr marL="2740025">
              <a:lnSpc>
                <a:spcPct val="100000"/>
              </a:lnSpc>
              <a:spcBef>
                <a:spcPts val="2430"/>
              </a:spcBef>
            </a:pP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CRUCIAL </a:t>
            </a:r>
            <a:r>
              <a:rPr sz="800" b="1" spc="-30" dirty="0">
                <a:solidFill>
                  <a:srgbClr val="006882"/>
                </a:solidFill>
                <a:latin typeface="Tahoma"/>
                <a:cs typeface="Tahoma"/>
              </a:rPr>
              <a:t>MENTORING</a:t>
            </a:r>
            <a:r>
              <a:rPr sz="800" b="1" spc="-80" dirty="0">
                <a:solidFill>
                  <a:srgbClr val="006882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CONVERSATIONS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3443" y="5440679"/>
            <a:ext cx="1400555" cy="141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95986"/>
            <a:ext cx="5309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EC8335"/>
                </a:solidFill>
              </a:rPr>
              <a:t>CAREER</a:t>
            </a:r>
            <a:r>
              <a:rPr spc="-204" dirty="0">
                <a:solidFill>
                  <a:srgbClr val="EC8335"/>
                </a:solidFill>
              </a:rPr>
              <a:t> </a:t>
            </a:r>
            <a:r>
              <a:rPr spc="-30" dirty="0">
                <a:solidFill>
                  <a:srgbClr val="EC8335"/>
                </a:solidFill>
              </a:rPr>
              <a:t>MOMENTUM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020825"/>
            <a:ext cx="7730490" cy="507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006882"/>
                </a:solidFill>
                <a:latin typeface="Arial"/>
                <a:cs typeface="Arial"/>
              </a:rPr>
              <a:t>Employability 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vs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006882"/>
                </a:solidFill>
                <a:latin typeface="Arial"/>
                <a:cs typeface="Arial"/>
              </a:rPr>
              <a:t>Marketability</a:t>
            </a:r>
            <a:endParaRPr sz="2800">
              <a:latin typeface="Arial"/>
              <a:cs typeface="Arial"/>
            </a:endParaRPr>
          </a:p>
          <a:p>
            <a:pPr marL="154305" marR="7620" algn="just">
              <a:lnSpc>
                <a:spcPct val="100000"/>
              </a:lnSpc>
              <a:spcBef>
                <a:spcPts val="2830"/>
              </a:spcBef>
            </a:pPr>
            <a:r>
              <a:rPr sz="2800" b="1" spc="20" dirty="0">
                <a:solidFill>
                  <a:srgbClr val="006882"/>
                </a:solidFill>
                <a:latin typeface="Arial"/>
                <a:cs typeface="Arial"/>
              </a:rPr>
              <a:t>Marketability</a:t>
            </a:r>
            <a:r>
              <a:rPr sz="2800" b="1" spc="20" dirty="0">
                <a:solidFill>
                  <a:srgbClr val="EC8335"/>
                </a:solidFill>
                <a:latin typeface="Tahoma"/>
                <a:cs typeface="Tahoma"/>
              </a:rPr>
              <a:t>, </a:t>
            </a:r>
            <a:r>
              <a:rPr sz="2800" b="1" spc="15" dirty="0">
                <a:solidFill>
                  <a:srgbClr val="EC8335"/>
                </a:solidFill>
                <a:latin typeface="Tahoma"/>
                <a:cs typeface="Tahoma"/>
              </a:rPr>
              <a:t>is </a:t>
            </a:r>
            <a:r>
              <a:rPr sz="2800" b="1" spc="-130" dirty="0">
                <a:solidFill>
                  <a:srgbClr val="EC8335"/>
                </a:solidFill>
                <a:latin typeface="Tahoma"/>
                <a:cs typeface="Tahoma"/>
              </a:rPr>
              <a:t>the </a:t>
            </a:r>
            <a:r>
              <a:rPr sz="2800" b="1" spc="-25" dirty="0">
                <a:solidFill>
                  <a:srgbClr val="EC8335"/>
                </a:solidFill>
                <a:latin typeface="Tahoma"/>
                <a:cs typeface="Tahoma"/>
              </a:rPr>
              <a:t>relative </a:t>
            </a:r>
            <a:r>
              <a:rPr sz="2800" b="1" spc="-30" dirty="0">
                <a:solidFill>
                  <a:srgbClr val="EC8335"/>
                </a:solidFill>
                <a:latin typeface="Tahoma"/>
                <a:cs typeface="Tahoma"/>
              </a:rPr>
              <a:t>ease </a:t>
            </a:r>
            <a:r>
              <a:rPr sz="2800" b="1" spc="-80" dirty="0">
                <a:solidFill>
                  <a:srgbClr val="EC8335"/>
                </a:solidFill>
                <a:latin typeface="Tahoma"/>
                <a:cs typeface="Tahoma"/>
              </a:rPr>
              <a:t>at </a:t>
            </a:r>
            <a:r>
              <a:rPr sz="2800" b="1" spc="15" dirty="0">
                <a:solidFill>
                  <a:srgbClr val="EC8335"/>
                </a:solidFill>
                <a:latin typeface="Tahoma"/>
                <a:cs typeface="Tahoma"/>
              </a:rPr>
              <a:t>which  </a:t>
            </a:r>
            <a:r>
              <a:rPr sz="2800" b="1" spc="114" dirty="0">
                <a:solidFill>
                  <a:srgbClr val="EC8335"/>
                </a:solidFill>
                <a:latin typeface="Tahoma"/>
                <a:cs typeface="Tahoma"/>
              </a:rPr>
              <a:t>a </a:t>
            </a:r>
            <a:r>
              <a:rPr sz="2800" b="1" spc="-65" dirty="0">
                <a:solidFill>
                  <a:srgbClr val="EC8335"/>
                </a:solidFill>
                <a:latin typeface="Tahoma"/>
                <a:cs typeface="Tahoma"/>
              </a:rPr>
              <a:t>commodity </a:t>
            </a:r>
            <a:r>
              <a:rPr sz="2800" b="1" spc="55" dirty="0">
                <a:solidFill>
                  <a:srgbClr val="EC8335"/>
                </a:solidFill>
                <a:latin typeface="Tahoma"/>
                <a:cs typeface="Tahoma"/>
              </a:rPr>
              <a:t>can </a:t>
            </a:r>
            <a:r>
              <a:rPr sz="2800" b="1" spc="-130" dirty="0">
                <a:solidFill>
                  <a:srgbClr val="EC8335"/>
                </a:solidFill>
                <a:latin typeface="Tahoma"/>
                <a:cs typeface="Tahoma"/>
              </a:rPr>
              <a:t>be </a:t>
            </a:r>
            <a:r>
              <a:rPr sz="2800" b="1" spc="-30" dirty="0">
                <a:solidFill>
                  <a:srgbClr val="EC8335"/>
                </a:solidFill>
                <a:latin typeface="Tahoma"/>
                <a:cs typeface="Tahoma"/>
              </a:rPr>
              <a:t>sold </a:t>
            </a:r>
            <a:r>
              <a:rPr sz="2800" b="1" spc="-65" dirty="0">
                <a:solidFill>
                  <a:srgbClr val="EC8335"/>
                </a:solidFill>
                <a:latin typeface="Tahoma"/>
                <a:cs typeface="Tahoma"/>
              </a:rPr>
              <a:t>or</a:t>
            </a:r>
            <a:r>
              <a:rPr sz="2800" b="1" spc="125" dirty="0">
                <a:solidFill>
                  <a:srgbClr val="EC8335"/>
                </a:solidFill>
                <a:latin typeface="Tahoma"/>
                <a:cs typeface="Tahoma"/>
              </a:rPr>
              <a:t> </a:t>
            </a:r>
            <a:r>
              <a:rPr sz="2800" b="1" spc="-55" dirty="0">
                <a:solidFill>
                  <a:srgbClr val="EC8335"/>
                </a:solidFill>
                <a:latin typeface="Tahoma"/>
                <a:cs typeface="Tahoma"/>
              </a:rPr>
              <a:t>marketed.</a:t>
            </a:r>
            <a:endParaRPr sz="2800">
              <a:latin typeface="Tahoma"/>
              <a:cs typeface="Tahoma"/>
            </a:endParaRPr>
          </a:p>
          <a:p>
            <a:pPr marL="154305" marR="5080" algn="just">
              <a:lnSpc>
                <a:spcPct val="100000"/>
              </a:lnSpc>
            </a:pPr>
            <a:r>
              <a:rPr sz="2800" b="1" spc="-380" dirty="0">
                <a:solidFill>
                  <a:srgbClr val="EC8335"/>
                </a:solidFill>
                <a:latin typeface="Tahoma"/>
                <a:cs typeface="Tahoma"/>
              </a:rPr>
              <a:t>It </a:t>
            </a:r>
            <a:r>
              <a:rPr sz="2800" b="1" spc="15" dirty="0">
                <a:solidFill>
                  <a:srgbClr val="EC8335"/>
                </a:solidFill>
                <a:latin typeface="Tahoma"/>
                <a:cs typeface="Tahoma"/>
              </a:rPr>
              <a:t>is </a:t>
            </a:r>
            <a:r>
              <a:rPr sz="2800" b="1" dirty="0">
                <a:solidFill>
                  <a:srgbClr val="EC8335"/>
                </a:solidFill>
                <a:latin typeface="Tahoma"/>
                <a:cs typeface="Tahoma"/>
              </a:rPr>
              <a:t>also </a:t>
            </a:r>
            <a:r>
              <a:rPr sz="2800" b="1" spc="45" dirty="0">
                <a:solidFill>
                  <a:srgbClr val="EC8335"/>
                </a:solidFill>
                <a:latin typeface="Tahoma"/>
                <a:cs typeface="Tahoma"/>
              </a:rPr>
              <a:t>an </a:t>
            </a:r>
            <a:r>
              <a:rPr sz="2800" b="1" spc="20" dirty="0">
                <a:solidFill>
                  <a:srgbClr val="EC8335"/>
                </a:solidFill>
                <a:latin typeface="Tahoma"/>
                <a:cs typeface="Tahoma"/>
              </a:rPr>
              <a:t>individual’s </a:t>
            </a:r>
            <a:r>
              <a:rPr sz="2800" b="1" spc="-55" dirty="0">
                <a:solidFill>
                  <a:srgbClr val="EC8335"/>
                </a:solidFill>
                <a:latin typeface="Tahoma"/>
                <a:cs typeface="Tahoma"/>
              </a:rPr>
              <a:t>attractiveness </a:t>
            </a:r>
            <a:r>
              <a:rPr sz="2800" b="1" spc="-210" dirty="0">
                <a:solidFill>
                  <a:srgbClr val="EC8335"/>
                </a:solidFill>
                <a:latin typeface="Tahoma"/>
                <a:cs typeface="Tahoma"/>
              </a:rPr>
              <a:t>to  </a:t>
            </a:r>
            <a:r>
              <a:rPr sz="2800" b="1" spc="-80" dirty="0">
                <a:solidFill>
                  <a:srgbClr val="EC8335"/>
                </a:solidFill>
                <a:latin typeface="Tahoma"/>
                <a:cs typeface="Tahoma"/>
              </a:rPr>
              <a:t>potential</a:t>
            </a:r>
            <a:r>
              <a:rPr sz="2800" b="1" spc="-95" dirty="0">
                <a:solidFill>
                  <a:srgbClr val="EC8335"/>
                </a:solidFill>
                <a:latin typeface="Tahoma"/>
                <a:cs typeface="Tahoma"/>
              </a:rPr>
              <a:t> </a:t>
            </a:r>
            <a:r>
              <a:rPr sz="2800" b="1" spc="-60" dirty="0">
                <a:solidFill>
                  <a:srgbClr val="EC8335"/>
                </a:solidFill>
                <a:latin typeface="Tahoma"/>
                <a:cs typeface="Tahoma"/>
              </a:rPr>
              <a:t>employers.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imes New Roman"/>
              <a:cs typeface="Times New Roman"/>
            </a:endParaRPr>
          </a:p>
          <a:p>
            <a:pPr marL="154305" marR="5080" algn="just">
              <a:lnSpc>
                <a:spcPct val="99700"/>
              </a:lnSpc>
            </a:pPr>
            <a:r>
              <a:rPr sz="2800" b="1" spc="-20" dirty="0">
                <a:solidFill>
                  <a:srgbClr val="006882"/>
                </a:solidFill>
                <a:latin typeface="Arial"/>
                <a:cs typeface="Arial"/>
              </a:rPr>
              <a:t>Employability</a:t>
            </a:r>
            <a:r>
              <a:rPr sz="2800" b="1" spc="-20" dirty="0">
                <a:solidFill>
                  <a:srgbClr val="EC8335"/>
                </a:solidFill>
                <a:latin typeface="Tahoma"/>
                <a:cs typeface="Tahoma"/>
              </a:rPr>
              <a:t>, </a:t>
            </a:r>
            <a:r>
              <a:rPr sz="2800" b="1" spc="15" dirty="0">
                <a:solidFill>
                  <a:srgbClr val="EC8335"/>
                </a:solidFill>
                <a:latin typeface="Tahoma"/>
                <a:cs typeface="Tahoma"/>
              </a:rPr>
              <a:t>is </a:t>
            </a:r>
            <a:r>
              <a:rPr sz="2800" b="1" spc="-55" dirty="0">
                <a:solidFill>
                  <a:srgbClr val="EC8335"/>
                </a:solidFill>
                <a:latin typeface="Tahoma"/>
                <a:cs typeface="Tahoma"/>
              </a:rPr>
              <a:t>determined </a:t>
            </a:r>
            <a:r>
              <a:rPr sz="2800" b="1" spc="-100" dirty="0">
                <a:solidFill>
                  <a:srgbClr val="EC8335"/>
                </a:solidFill>
                <a:latin typeface="Tahoma"/>
                <a:cs typeface="Tahoma"/>
              </a:rPr>
              <a:t>by </a:t>
            </a:r>
            <a:r>
              <a:rPr sz="2800" b="1" spc="114" dirty="0">
                <a:solidFill>
                  <a:srgbClr val="EC8335"/>
                </a:solidFill>
                <a:latin typeface="Tahoma"/>
                <a:cs typeface="Tahoma"/>
              </a:rPr>
              <a:t>a </a:t>
            </a:r>
            <a:r>
              <a:rPr sz="2800" b="1" spc="-140" dirty="0">
                <a:solidFill>
                  <a:srgbClr val="EC8335"/>
                </a:solidFill>
                <a:latin typeface="Tahoma"/>
                <a:cs typeface="Tahoma"/>
              </a:rPr>
              <a:t>set</a:t>
            </a:r>
            <a:r>
              <a:rPr sz="2800" b="1" spc="540" dirty="0">
                <a:solidFill>
                  <a:srgbClr val="EC8335"/>
                </a:solidFill>
                <a:latin typeface="Tahoma"/>
                <a:cs typeface="Tahoma"/>
              </a:rPr>
              <a:t> </a:t>
            </a:r>
            <a:r>
              <a:rPr sz="2800" b="1" spc="-110" dirty="0">
                <a:solidFill>
                  <a:srgbClr val="EC8335"/>
                </a:solidFill>
                <a:latin typeface="Tahoma"/>
                <a:cs typeface="Tahoma"/>
              </a:rPr>
              <a:t>of  </a:t>
            </a:r>
            <a:r>
              <a:rPr sz="2800" b="1" spc="-35" dirty="0">
                <a:solidFill>
                  <a:srgbClr val="EC8335"/>
                </a:solidFill>
                <a:latin typeface="Tahoma"/>
                <a:cs typeface="Tahoma"/>
              </a:rPr>
              <a:t>achievements, </a:t>
            </a:r>
            <a:r>
              <a:rPr sz="2800" b="1" spc="45" dirty="0">
                <a:solidFill>
                  <a:srgbClr val="EC8335"/>
                </a:solidFill>
                <a:latin typeface="Tahoma"/>
                <a:cs typeface="Tahoma"/>
              </a:rPr>
              <a:t>an </a:t>
            </a:r>
            <a:r>
              <a:rPr sz="2800" b="1" spc="20" dirty="0">
                <a:solidFill>
                  <a:srgbClr val="EC8335"/>
                </a:solidFill>
                <a:latin typeface="Tahoma"/>
                <a:cs typeface="Tahoma"/>
              </a:rPr>
              <a:t>individual’s </a:t>
            </a:r>
            <a:r>
              <a:rPr sz="2800" b="1" spc="-20" dirty="0">
                <a:solidFill>
                  <a:srgbClr val="EC8335"/>
                </a:solidFill>
                <a:latin typeface="Tahoma"/>
                <a:cs typeface="Tahoma"/>
              </a:rPr>
              <a:t>track record  </a:t>
            </a:r>
            <a:r>
              <a:rPr sz="2800" b="1" spc="30" dirty="0">
                <a:solidFill>
                  <a:srgbClr val="EC8335"/>
                </a:solidFill>
                <a:latin typeface="Tahoma"/>
                <a:cs typeface="Tahoma"/>
              </a:rPr>
              <a:t>and </a:t>
            </a:r>
            <a:r>
              <a:rPr sz="2800" b="1" spc="-35" dirty="0">
                <a:solidFill>
                  <a:srgbClr val="EC8335"/>
                </a:solidFill>
                <a:latin typeface="Tahoma"/>
                <a:cs typeface="Tahoma"/>
              </a:rPr>
              <a:t>personal </a:t>
            </a:r>
            <a:r>
              <a:rPr sz="2800" b="1" spc="-90" dirty="0">
                <a:solidFill>
                  <a:srgbClr val="EC8335"/>
                </a:solidFill>
                <a:latin typeface="Tahoma"/>
                <a:cs typeface="Tahoma"/>
              </a:rPr>
              <a:t>attributes  </a:t>
            </a:r>
            <a:r>
              <a:rPr sz="2800" b="1" spc="-110" dirty="0">
                <a:solidFill>
                  <a:srgbClr val="EC8335"/>
                </a:solidFill>
                <a:latin typeface="Tahoma"/>
                <a:cs typeface="Tahoma"/>
              </a:rPr>
              <a:t>that </a:t>
            </a:r>
            <a:r>
              <a:rPr sz="2800" b="1" spc="-30" dirty="0">
                <a:solidFill>
                  <a:srgbClr val="EC8335"/>
                </a:solidFill>
                <a:latin typeface="Tahoma"/>
                <a:cs typeface="Tahoma"/>
              </a:rPr>
              <a:t>make </a:t>
            </a:r>
            <a:r>
              <a:rPr sz="2800" b="1" dirty="0">
                <a:solidFill>
                  <a:srgbClr val="EC8335"/>
                </a:solidFill>
                <a:latin typeface="Tahoma"/>
                <a:cs typeface="Tahoma"/>
              </a:rPr>
              <a:t>him  </a:t>
            </a:r>
            <a:r>
              <a:rPr sz="2800" b="1" spc="-80" dirty="0">
                <a:solidFill>
                  <a:srgbClr val="EC8335"/>
                </a:solidFill>
                <a:latin typeface="Tahoma"/>
                <a:cs typeface="Tahoma"/>
              </a:rPr>
              <a:t>more </a:t>
            </a:r>
            <a:r>
              <a:rPr sz="2800" b="1" spc="15" dirty="0">
                <a:solidFill>
                  <a:srgbClr val="EC8335"/>
                </a:solidFill>
                <a:latin typeface="Tahoma"/>
                <a:cs typeface="Tahoma"/>
              </a:rPr>
              <a:t>likely </a:t>
            </a:r>
            <a:r>
              <a:rPr sz="2800" b="1" spc="-210" dirty="0">
                <a:solidFill>
                  <a:srgbClr val="EC8335"/>
                </a:solidFill>
                <a:latin typeface="Tahoma"/>
                <a:cs typeface="Tahoma"/>
              </a:rPr>
              <a:t>to </a:t>
            </a:r>
            <a:r>
              <a:rPr sz="2800" b="1" spc="-130" dirty="0">
                <a:solidFill>
                  <a:srgbClr val="EC8335"/>
                </a:solidFill>
                <a:latin typeface="Tahoma"/>
                <a:cs typeface="Tahoma"/>
              </a:rPr>
              <a:t>be </a:t>
            </a:r>
            <a:r>
              <a:rPr sz="2800" b="1" spc="-5" dirty="0">
                <a:solidFill>
                  <a:srgbClr val="EC8335"/>
                </a:solidFill>
                <a:latin typeface="Tahoma"/>
                <a:cs typeface="Tahoma"/>
              </a:rPr>
              <a:t>successful </a:t>
            </a:r>
            <a:r>
              <a:rPr sz="2800" b="1" spc="30" dirty="0">
                <a:solidFill>
                  <a:srgbClr val="EC8335"/>
                </a:solidFill>
                <a:latin typeface="Tahoma"/>
                <a:cs typeface="Tahoma"/>
              </a:rPr>
              <a:t>in </a:t>
            </a:r>
            <a:r>
              <a:rPr sz="2800" b="1" spc="114" dirty="0">
                <a:solidFill>
                  <a:srgbClr val="EC8335"/>
                </a:solidFill>
                <a:latin typeface="Tahoma"/>
                <a:cs typeface="Tahoma"/>
              </a:rPr>
              <a:t>a </a:t>
            </a:r>
            <a:r>
              <a:rPr sz="2800" b="1" spc="-45" dirty="0">
                <a:solidFill>
                  <a:srgbClr val="EC8335"/>
                </a:solidFill>
                <a:latin typeface="Tahoma"/>
                <a:cs typeface="Tahoma"/>
              </a:rPr>
              <a:t>chosen  </a:t>
            </a:r>
            <a:r>
              <a:rPr sz="2800" b="1" dirty="0">
                <a:solidFill>
                  <a:srgbClr val="EC8335"/>
                </a:solidFill>
                <a:latin typeface="Tahoma"/>
                <a:cs typeface="Tahoma"/>
              </a:rPr>
              <a:t>career.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3443" y="5440679"/>
            <a:ext cx="1400555" cy="141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9334" y="6461914"/>
            <a:ext cx="20066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CRUCIAL </a:t>
            </a:r>
            <a:r>
              <a:rPr sz="800" b="1" spc="-30" dirty="0">
                <a:solidFill>
                  <a:srgbClr val="006882"/>
                </a:solidFill>
                <a:latin typeface="Tahoma"/>
                <a:cs typeface="Tahoma"/>
              </a:rPr>
              <a:t>MENTORING</a:t>
            </a:r>
            <a:r>
              <a:rPr sz="800" b="1" spc="-120" dirty="0">
                <a:solidFill>
                  <a:srgbClr val="006882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CONVERSATIONS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569334" y="6461914"/>
            <a:ext cx="20066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CRUCIAL </a:t>
            </a:r>
            <a:r>
              <a:rPr sz="800" b="1" spc="-30" dirty="0">
                <a:solidFill>
                  <a:srgbClr val="006882"/>
                </a:solidFill>
                <a:latin typeface="Tahoma"/>
                <a:cs typeface="Tahoma"/>
              </a:rPr>
              <a:t>MENTORING</a:t>
            </a:r>
            <a:r>
              <a:rPr sz="800" b="1" spc="-120" dirty="0">
                <a:solidFill>
                  <a:srgbClr val="006882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CONVERSATIONS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404" y="620344"/>
            <a:ext cx="83083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solidFill>
                  <a:srgbClr val="006882"/>
                </a:solidFill>
              </a:rPr>
              <a:t>When </a:t>
            </a:r>
            <a:r>
              <a:rPr sz="4400" spc="30" dirty="0">
                <a:solidFill>
                  <a:srgbClr val="006882"/>
                </a:solidFill>
              </a:rPr>
              <a:t>is </a:t>
            </a:r>
            <a:r>
              <a:rPr sz="4400" spc="-100" dirty="0">
                <a:solidFill>
                  <a:srgbClr val="006882"/>
                </a:solidFill>
              </a:rPr>
              <a:t>storytelling</a:t>
            </a:r>
            <a:r>
              <a:rPr sz="4400" spc="-570" dirty="0">
                <a:solidFill>
                  <a:srgbClr val="006882"/>
                </a:solidFill>
              </a:rPr>
              <a:t> </a:t>
            </a:r>
            <a:r>
              <a:rPr sz="4400" spc="-95" dirty="0">
                <a:solidFill>
                  <a:srgbClr val="006882"/>
                </a:solidFill>
              </a:rPr>
              <a:t>powerful?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7542" y="1717510"/>
            <a:ext cx="7529830" cy="33496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15" dirty="0">
                <a:solidFill>
                  <a:srgbClr val="006882"/>
                </a:solidFill>
                <a:latin typeface="Arial"/>
                <a:cs typeface="Arial"/>
              </a:rPr>
              <a:t>When 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you </a:t>
            </a:r>
            <a:r>
              <a:rPr sz="2800" b="1" spc="20" dirty="0">
                <a:solidFill>
                  <a:srgbClr val="006882"/>
                </a:solidFill>
                <a:latin typeface="Arial"/>
                <a:cs typeface="Arial"/>
              </a:rPr>
              <a:t>have </a:t>
            </a:r>
            <a:r>
              <a:rPr sz="2800" b="1" spc="190" dirty="0">
                <a:solidFill>
                  <a:srgbClr val="006882"/>
                </a:solidFill>
                <a:latin typeface="Arial"/>
                <a:cs typeface="Arial"/>
              </a:rPr>
              <a:t>a </a:t>
            </a:r>
            <a:r>
              <a:rPr sz="2800" b="1" spc="-114" dirty="0">
                <a:solidFill>
                  <a:srgbClr val="006882"/>
                </a:solidFill>
                <a:latin typeface="Arial"/>
                <a:cs typeface="Arial"/>
              </a:rPr>
              <a:t>story 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 </a:t>
            </a:r>
            <a:r>
              <a:rPr sz="2800" b="1" spc="5" dirty="0">
                <a:solidFill>
                  <a:srgbClr val="006882"/>
                </a:solidFill>
                <a:latin typeface="Arial"/>
                <a:cs typeface="Arial"/>
              </a:rPr>
              <a:t>tell </a:t>
            </a:r>
            <a:r>
              <a:rPr sz="2800" b="1" spc="-60" dirty="0">
                <a:solidFill>
                  <a:srgbClr val="006882"/>
                </a:solidFill>
                <a:latin typeface="Arial"/>
                <a:cs typeface="Arial"/>
              </a:rPr>
              <a:t>about</a:t>
            </a:r>
            <a:r>
              <a:rPr sz="2800" b="1" spc="-21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006882"/>
                </a:solidFill>
                <a:latin typeface="Arial"/>
                <a:cs typeface="Arial"/>
              </a:rPr>
              <a:t>yourself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20" dirty="0">
                <a:solidFill>
                  <a:srgbClr val="006882"/>
                </a:solidFill>
                <a:latin typeface="Arial"/>
                <a:cs typeface="Arial"/>
              </a:rPr>
              <a:t>When 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you </a:t>
            </a:r>
            <a:r>
              <a:rPr sz="2800" b="1" spc="75" dirty="0">
                <a:solidFill>
                  <a:srgbClr val="006882"/>
                </a:solidFill>
                <a:latin typeface="Arial"/>
                <a:cs typeface="Arial"/>
              </a:rPr>
              <a:t>want 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 </a:t>
            </a:r>
            <a:r>
              <a:rPr sz="2800" b="1" spc="-10" dirty="0">
                <a:solidFill>
                  <a:srgbClr val="006882"/>
                </a:solidFill>
                <a:latin typeface="Arial"/>
                <a:cs typeface="Arial"/>
              </a:rPr>
              <a:t>share </a:t>
            </a:r>
            <a:r>
              <a:rPr sz="2800" b="1" spc="190" dirty="0">
                <a:solidFill>
                  <a:srgbClr val="006882"/>
                </a:solidFill>
                <a:latin typeface="Arial"/>
                <a:cs typeface="Arial"/>
              </a:rPr>
              <a:t>a </a:t>
            </a:r>
            <a:r>
              <a:rPr sz="2800" b="1" spc="40" dirty="0">
                <a:solidFill>
                  <a:srgbClr val="006882"/>
                </a:solidFill>
                <a:latin typeface="Arial"/>
                <a:cs typeface="Arial"/>
              </a:rPr>
              <a:t>particular</a:t>
            </a:r>
            <a:r>
              <a:rPr sz="2800" b="1" spc="-39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110" dirty="0">
                <a:solidFill>
                  <a:srgbClr val="006882"/>
                </a:solidFill>
                <a:latin typeface="Arial"/>
                <a:cs typeface="Arial"/>
              </a:rPr>
              <a:t>lesson</a:t>
            </a:r>
            <a:endParaRPr sz="2800">
              <a:latin typeface="Arial"/>
              <a:cs typeface="Arial"/>
            </a:endParaRPr>
          </a:p>
          <a:p>
            <a:pPr marL="241300" marR="843915" indent="-228600">
              <a:lnSpc>
                <a:spcPts val="302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20" dirty="0">
                <a:solidFill>
                  <a:srgbClr val="006882"/>
                </a:solidFill>
                <a:latin typeface="Arial"/>
                <a:cs typeface="Arial"/>
              </a:rPr>
              <a:t>When 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you </a:t>
            </a:r>
            <a:r>
              <a:rPr sz="2800" b="1" spc="75" dirty="0">
                <a:solidFill>
                  <a:srgbClr val="006882"/>
                </a:solidFill>
                <a:latin typeface="Arial"/>
                <a:cs typeface="Arial"/>
              </a:rPr>
              <a:t>want 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 </a:t>
            </a:r>
            <a:r>
              <a:rPr sz="2800" b="1" spc="5" dirty="0">
                <a:solidFill>
                  <a:srgbClr val="006882"/>
                </a:solidFill>
                <a:latin typeface="Arial"/>
                <a:cs typeface="Arial"/>
              </a:rPr>
              <a:t>illustrate </a:t>
            </a:r>
            <a:r>
              <a:rPr sz="2800" b="1" spc="190" dirty="0">
                <a:solidFill>
                  <a:srgbClr val="006882"/>
                </a:solidFill>
                <a:latin typeface="Arial"/>
                <a:cs typeface="Arial"/>
              </a:rPr>
              <a:t>a </a:t>
            </a:r>
            <a:r>
              <a:rPr sz="2800" b="1" spc="40" dirty="0">
                <a:solidFill>
                  <a:srgbClr val="006882"/>
                </a:solidFill>
                <a:latin typeface="Arial"/>
                <a:cs typeface="Arial"/>
              </a:rPr>
              <a:t>moral</a:t>
            </a:r>
            <a:r>
              <a:rPr sz="2800" b="1" spc="-38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90" dirty="0">
                <a:solidFill>
                  <a:srgbClr val="006882"/>
                </a:solidFill>
                <a:latin typeface="Arial"/>
                <a:cs typeface="Arial"/>
              </a:rPr>
              <a:t>or  </a:t>
            </a:r>
            <a:r>
              <a:rPr sz="2800" b="1" spc="25" dirty="0">
                <a:solidFill>
                  <a:srgbClr val="006882"/>
                </a:solidFill>
                <a:latin typeface="Arial"/>
                <a:cs typeface="Arial"/>
              </a:rPr>
              <a:t>ethical</a:t>
            </a:r>
            <a:r>
              <a:rPr sz="2800" b="1" spc="-5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90" dirty="0">
                <a:solidFill>
                  <a:srgbClr val="006882"/>
                </a:solidFill>
                <a:latin typeface="Arial"/>
                <a:cs typeface="Arial"/>
              </a:rPr>
              <a:t>issue</a:t>
            </a:r>
            <a:endParaRPr sz="2800">
              <a:latin typeface="Arial"/>
              <a:cs typeface="Arial"/>
            </a:endParaRPr>
          </a:p>
          <a:p>
            <a:pPr marL="241300" marR="709295" indent="-228600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20" dirty="0">
                <a:solidFill>
                  <a:srgbClr val="006882"/>
                </a:solidFill>
                <a:latin typeface="Arial"/>
                <a:cs typeface="Arial"/>
              </a:rPr>
              <a:t>When 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you </a:t>
            </a:r>
            <a:r>
              <a:rPr sz="2800" b="1" spc="75" dirty="0">
                <a:solidFill>
                  <a:srgbClr val="006882"/>
                </a:solidFill>
                <a:latin typeface="Arial"/>
                <a:cs typeface="Arial"/>
              </a:rPr>
              <a:t>want 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communicate </a:t>
            </a:r>
            <a:r>
              <a:rPr sz="2800" b="1" spc="-100" dirty="0">
                <a:solidFill>
                  <a:srgbClr val="006882"/>
                </a:solidFill>
                <a:latin typeface="Arial"/>
                <a:cs typeface="Arial"/>
              </a:rPr>
              <a:t>across 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boundaries 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e.g.</a:t>
            </a:r>
            <a:r>
              <a:rPr sz="2800" b="1" spc="-1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culture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20" dirty="0">
                <a:solidFill>
                  <a:srgbClr val="006882"/>
                </a:solidFill>
                <a:latin typeface="Arial"/>
                <a:cs typeface="Arial"/>
              </a:rPr>
              <a:t>When 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you </a:t>
            </a:r>
            <a:r>
              <a:rPr sz="2800" b="1" spc="75" dirty="0">
                <a:solidFill>
                  <a:srgbClr val="006882"/>
                </a:solidFill>
                <a:latin typeface="Arial"/>
                <a:cs typeface="Arial"/>
              </a:rPr>
              <a:t>want 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 </a:t>
            </a:r>
            <a:r>
              <a:rPr sz="2800" b="1" spc="-10" dirty="0">
                <a:solidFill>
                  <a:srgbClr val="006882"/>
                </a:solidFill>
                <a:latin typeface="Arial"/>
                <a:cs typeface="Arial"/>
              </a:rPr>
              <a:t>share </a:t>
            </a:r>
            <a:r>
              <a:rPr sz="2800" b="1" spc="190" dirty="0">
                <a:solidFill>
                  <a:srgbClr val="006882"/>
                </a:solidFill>
                <a:latin typeface="Arial"/>
                <a:cs typeface="Arial"/>
              </a:rPr>
              <a:t>a</a:t>
            </a:r>
            <a:r>
              <a:rPr sz="2800" b="1" spc="-114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truth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6805" y="338785"/>
            <a:ext cx="28530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solidFill>
                  <a:srgbClr val="006882"/>
                </a:solidFill>
              </a:rPr>
              <a:t>P</a:t>
            </a:r>
            <a:r>
              <a:rPr sz="2900" spc="5" dirty="0">
                <a:solidFill>
                  <a:srgbClr val="006882"/>
                </a:solidFill>
              </a:rPr>
              <a:t>E</a:t>
            </a:r>
            <a:r>
              <a:rPr sz="2900" spc="-15" dirty="0">
                <a:solidFill>
                  <a:srgbClr val="006882"/>
                </a:solidFill>
              </a:rPr>
              <a:t>RFORMAN</a:t>
            </a:r>
            <a:r>
              <a:rPr sz="2900" spc="-10" dirty="0">
                <a:solidFill>
                  <a:srgbClr val="006882"/>
                </a:solidFill>
              </a:rPr>
              <a:t>C</a:t>
            </a:r>
            <a:r>
              <a:rPr sz="2900" spc="10" dirty="0">
                <a:solidFill>
                  <a:srgbClr val="006882"/>
                </a:solidFill>
              </a:rPr>
              <a:t>E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1152144" y="1048511"/>
            <a:ext cx="6839711" cy="5129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57265" y="3048761"/>
            <a:ext cx="1179830" cy="1181100"/>
          </a:xfrm>
          <a:custGeom>
            <a:avLst/>
            <a:gdLst/>
            <a:ahLst/>
            <a:cxnLst/>
            <a:rect l="l" t="t" r="r" b="b"/>
            <a:pathLst>
              <a:path w="1179829" h="1181100">
                <a:moveTo>
                  <a:pt x="0" y="590550"/>
                </a:moveTo>
                <a:lnTo>
                  <a:pt x="1954" y="542117"/>
                </a:lnTo>
                <a:lnTo>
                  <a:pt x="7718" y="494763"/>
                </a:lnTo>
                <a:lnTo>
                  <a:pt x="17139" y="448639"/>
                </a:lnTo>
                <a:lnTo>
                  <a:pt x="30065" y="403896"/>
                </a:lnTo>
                <a:lnTo>
                  <a:pt x="46345" y="360687"/>
                </a:lnTo>
                <a:lnTo>
                  <a:pt x="65826" y="319165"/>
                </a:lnTo>
                <a:lnTo>
                  <a:pt x="88358" y="279480"/>
                </a:lnTo>
                <a:lnTo>
                  <a:pt x="113787" y="241785"/>
                </a:lnTo>
                <a:lnTo>
                  <a:pt x="141964" y="206232"/>
                </a:lnTo>
                <a:lnTo>
                  <a:pt x="172735" y="172974"/>
                </a:lnTo>
                <a:lnTo>
                  <a:pt x="205950" y="142161"/>
                </a:lnTo>
                <a:lnTo>
                  <a:pt x="241456" y="113946"/>
                </a:lnTo>
                <a:lnTo>
                  <a:pt x="279102" y="88481"/>
                </a:lnTo>
                <a:lnTo>
                  <a:pt x="318735" y="65919"/>
                </a:lnTo>
                <a:lnTo>
                  <a:pt x="360205" y="46410"/>
                </a:lnTo>
                <a:lnTo>
                  <a:pt x="403360" y="30108"/>
                </a:lnTo>
                <a:lnTo>
                  <a:pt x="448047" y="17163"/>
                </a:lnTo>
                <a:lnTo>
                  <a:pt x="494115" y="7729"/>
                </a:lnTo>
                <a:lnTo>
                  <a:pt x="541412" y="1957"/>
                </a:lnTo>
                <a:lnTo>
                  <a:pt x="589788" y="0"/>
                </a:lnTo>
                <a:lnTo>
                  <a:pt x="638163" y="1957"/>
                </a:lnTo>
                <a:lnTo>
                  <a:pt x="685460" y="7729"/>
                </a:lnTo>
                <a:lnTo>
                  <a:pt x="731528" y="17163"/>
                </a:lnTo>
                <a:lnTo>
                  <a:pt x="776215" y="30108"/>
                </a:lnTo>
                <a:lnTo>
                  <a:pt x="819370" y="46410"/>
                </a:lnTo>
                <a:lnTo>
                  <a:pt x="860840" y="65919"/>
                </a:lnTo>
                <a:lnTo>
                  <a:pt x="900473" y="88481"/>
                </a:lnTo>
                <a:lnTo>
                  <a:pt x="938119" y="113946"/>
                </a:lnTo>
                <a:lnTo>
                  <a:pt x="973625" y="142161"/>
                </a:lnTo>
                <a:lnTo>
                  <a:pt x="1006840" y="172973"/>
                </a:lnTo>
                <a:lnTo>
                  <a:pt x="1037611" y="206232"/>
                </a:lnTo>
                <a:lnTo>
                  <a:pt x="1065788" y="241785"/>
                </a:lnTo>
                <a:lnTo>
                  <a:pt x="1091217" y="279480"/>
                </a:lnTo>
                <a:lnTo>
                  <a:pt x="1113749" y="319165"/>
                </a:lnTo>
                <a:lnTo>
                  <a:pt x="1133230" y="360687"/>
                </a:lnTo>
                <a:lnTo>
                  <a:pt x="1149510" y="403896"/>
                </a:lnTo>
                <a:lnTo>
                  <a:pt x="1162436" y="448639"/>
                </a:lnTo>
                <a:lnTo>
                  <a:pt x="1171857" y="494763"/>
                </a:lnTo>
                <a:lnTo>
                  <a:pt x="1177621" y="542117"/>
                </a:lnTo>
                <a:lnTo>
                  <a:pt x="1179576" y="590550"/>
                </a:lnTo>
                <a:lnTo>
                  <a:pt x="1177621" y="638982"/>
                </a:lnTo>
                <a:lnTo>
                  <a:pt x="1171857" y="686336"/>
                </a:lnTo>
                <a:lnTo>
                  <a:pt x="1162436" y="732460"/>
                </a:lnTo>
                <a:lnTo>
                  <a:pt x="1149510" y="777203"/>
                </a:lnTo>
                <a:lnTo>
                  <a:pt x="1133230" y="820412"/>
                </a:lnTo>
                <a:lnTo>
                  <a:pt x="1113749" y="861934"/>
                </a:lnTo>
                <a:lnTo>
                  <a:pt x="1091217" y="901619"/>
                </a:lnTo>
                <a:lnTo>
                  <a:pt x="1065788" y="939314"/>
                </a:lnTo>
                <a:lnTo>
                  <a:pt x="1037611" y="974867"/>
                </a:lnTo>
                <a:lnTo>
                  <a:pt x="1006840" y="1008126"/>
                </a:lnTo>
                <a:lnTo>
                  <a:pt x="973625" y="1038938"/>
                </a:lnTo>
                <a:lnTo>
                  <a:pt x="938119" y="1067153"/>
                </a:lnTo>
                <a:lnTo>
                  <a:pt x="900473" y="1092618"/>
                </a:lnTo>
                <a:lnTo>
                  <a:pt x="860840" y="1115180"/>
                </a:lnTo>
                <a:lnTo>
                  <a:pt x="819370" y="1134689"/>
                </a:lnTo>
                <a:lnTo>
                  <a:pt x="776215" y="1150991"/>
                </a:lnTo>
                <a:lnTo>
                  <a:pt x="731528" y="1163936"/>
                </a:lnTo>
                <a:lnTo>
                  <a:pt x="685460" y="1173370"/>
                </a:lnTo>
                <a:lnTo>
                  <a:pt x="638163" y="1179142"/>
                </a:lnTo>
                <a:lnTo>
                  <a:pt x="589788" y="1181100"/>
                </a:lnTo>
                <a:lnTo>
                  <a:pt x="541412" y="1179142"/>
                </a:lnTo>
                <a:lnTo>
                  <a:pt x="494115" y="1173370"/>
                </a:lnTo>
                <a:lnTo>
                  <a:pt x="448047" y="1163936"/>
                </a:lnTo>
                <a:lnTo>
                  <a:pt x="403360" y="1150991"/>
                </a:lnTo>
                <a:lnTo>
                  <a:pt x="360205" y="1134689"/>
                </a:lnTo>
                <a:lnTo>
                  <a:pt x="318735" y="1115180"/>
                </a:lnTo>
                <a:lnTo>
                  <a:pt x="279102" y="1092618"/>
                </a:lnTo>
                <a:lnTo>
                  <a:pt x="241456" y="1067153"/>
                </a:lnTo>
                <a:lnTo>
                  <a:pt x="205950" y="1038938"/>
                </a:lnTo>
                <a:lnTo>
                  <a:pt x="172735" y="1008125"/>
                </a:lnTo>
                <a:lnTo>
                  <a:pt x="141964" y="974867"/>
                </a:lnTo>
                <a:lnTo>
                  <a:pt x="113787" y="939314"/>
                </a:lnTo>
                <a:lnTo>
                  <a:pt x="88358" y="901619"/>
                </a:lnTo>
                <a:lnTo>
                  <a:pt x="65826" y="861934"/>
                </a:lnTo>
                <a:lnTo>
                  <a:pt x="46345" y="820412"/>
                </a:lnTo>
                <a:lnTo>
                  <a:pt x="30065" y="777203"/>
                </a:lnTo>
                <a:lnTo>
                  <a:pt x="17139" y="732460"/>
                </a:lnTo>
                <a:lnTo>
                  <a:pt x="7718" y="686336"/>
                </a:lnTo>
                <a:lnTo>
                  <a:pt x="1954" y="638982"/>
                </a:lnTo>
                <a:lnTo>
                  <a:pt x="0" y="59055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9334" y="6461914"/>
            <a:ext cx="20066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CRUCIAL </a:t>
            </a:r>
            <a:r>
              <a:rPr sz="800" b="1" spc="-30" dirty="0">
                <a:solidFill>
                  <a:srgbClr val="006882"/>
                </a:solidFill>
                <a:latin typeface="Tahoma"/>
                <a:cs typeface="Tahoma"/>
              </a:rPr>
              <a:t>MENTORING</a:t>
            </a:r>
            <a:r>
              <a:rPr sz="800" b="1" spc="-120" dirty="0">
                <a:solidFill>
                  <a:srgbClr val="006882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CONVERSATIONS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891" y="775792"/>
            <a:ext cx="5812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solidFill>
                  <a:srgbClr val="F7C453"/>
                </a:solidFill>
              </a:rPr>
              <a:t>Why </a:t>
            </a:r>
            <a:r>
              <a:rPr spc="-90" dirty="0">
                <a:solidFill>
                  <a:srgbClr val="F7C453"/>
                </a:solidFill>
              </a:rPr>
              <a:t>this</a:t>
            </a:r>
            <a:r>
              <a:rPr spc="-310" dirty="0">
                <a:solidFill>
                  <a:srgbClr val="F7C453"/>
                </a:solidFill>
              </a:rPr>
              <a:t> </a:t>
            </a:r>
            <a:r>
              <a:rPr spc="-70" dirty="0">
                <a:solidFill>
                  <a:srgbClr val="F7C453"/>
                </a:solidFill>
              </a:rPr>
              <a:t>conversation?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1778" y="1467764"/>
            <a:ext cx="7128509" cy="418528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800" b="1" spc="-10" dirty="0">
                <a:solidFill>
                  <a:srgbClr val="F7C453"/>
                </a:solidFill>
                <a:latin typeface="Calibri"/>
                <a:cs typeface="Calibri"/>
              </a:rPr>
              <a:t>The focus </a:t>
            </a:r>
            <a:r>
              <a:rPr sz="2800" b="1" spc="-5" dirty="0">
                <a:solidFill>
                  <a:srgbClr val="F7C453"/>
                </a:solidFill>
                <a:latin typeface="Calibri"/>
                <a:cs typeface="Calibri"/>
              </a:rPr>
              <a:t>of this </a:t>
            </a:r>
            <a:r>
              <a:rPr sz="2800" b="1" spc="-15" dirty="0">
                <a:solidFill>
                  <a:srgbClr val="F7C453"/>
                </a:solidFill>
                <a:latin typeface="Calibri"/>
                <a:cs typeface="Calibri"/>
              </a:rPr>
              <a:t>conversation</a:t>
            </a:r>
            <a:r>
              <a:rPr sz="2800" b="1" spc="45" dirty="0">
                <a:solidFill>
                  <a:srgbClr val="F7C45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7C453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469265" marR="7620" indent="-456565" algn="just">
              <a:lnSpc>
                <a:spcPct val="107000"/>
              </a:lnSpc>
              <a:spcBef>
                <a:spcPts val="800"/>
              </a:spcBef>
              <a:buFont typeface="Arial"/>
              <a:buChar char="•"/>
              <a:tabLst>
                <a:tab pos="469900" algn="l"/>
              </a:tabLst>
            </a:pPr>
            <a:r>
              <a:rPr sz="2800" b="1" spc="-180" dirty="0">
                <a:solidFill>
                  <a:srgbClr val="006882"/>
                </a:solidFill>
                <a:latin typeface="Arial"/>
                <a:cs typeface="Arial"/>
              </a:rPr>
              <a:t>To </a:t>
            </a:r>
            <a:r>
              <a:rPr sz="2800" b="1" spc="25" dirty="0">
                <a:solidFill>
                  <a:srgbClr val="006882"/>
                </a:solidFill>
                <a:latin typeface="Arial"/>
                <a:cs typeface="Arial"/>
              </a:rPr>
              <a:t>have </a:t>
            </a:r>
            <a:r>
              <a:rPr sz="2800" b="1" spc="190" dirty="0">
                <a:solidFill>
                  <a:srgbClr val="006882"/>
                </a:solidFill>
                <a:latin typeface="Arial"/>
                <a:cs typeface="Arial"/>
              </a:rPr>
              <a:t>a </a:t>
            </a: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greater </a:t>
            </a:r>
            <a:r>
              <a:rPr sz="2800" b="1" spc="5" dirty="0">
                <a:solidFill>
                  <a:srgbClr val="006882"/>
                </a:solidFill>
                <a:latin typeface="Arial"/>
                <a:cs typeface="Arial"/>
              </a:rPr>
              <a:t>understanding 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of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  </a:t>
            </a:r>
            <a:r>
              <a:rPr sz="2800" b="1" spc="-10" dirty="0">
                <a:solidFill>
                  <a:srgbClr val="006882"/>
                </a:solidFill>
                <a:latin typeface="Arial"/>
                <a:cs typeface="Arial"/>
              </a:rPr>
              <a:t>current level 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of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 </a:t>
            </a:r>
            <a:r>
              <a:rPr sz="2800" b="1" spc="-20" dirty="0">
                <a:solidFill>
                  <a:srgbClr val="006882"/>
                </a:solidFill>
                <a:latin typeface="Arial"/>
                <a:cs typeface="Arial"/>
              </a:rPr>
              <a:t>performance </a:t>
            </a:r>
            <a:r>
              <a:rPr sz="2800" b="1" spc="95" dirty="0">
                <a:solidFill>
                  <a:srgbClr val="006882"/>
                </a:solidFill>
                <a:latin typeface="Arial"/>
                <a:cs typeface="Arial"/>
              </a:rPr>
              <a:t>and  </a:t>
            </a:r>
            <a:r>
              <a:rPr sz="2800" b="1" spc="-40" dirty="0">
                <a:solidFill>
                  <a:srgbClr val="006882"/>
                </a:solidFill>
                <a:latin typeface="Arial"/>
                <a:cs typeface="Arial"/>
              </a:rPr>
              <a:t>contribution</a:t>
            </a:r>
            <a:endParaRPr sz="2800">
              <a:latin typeface="Arial"/>
              <a:cs typeface="Arial"/>
            </a:endParaRPr>
          </a:p>
          <a:p>
            <a:pPr marL="469265" marR="5080" indent="-456565">
              <a:lnSpc>
                <a:spcPct val="107200"/>
              </a:lnSpc>
              <a:spcBef>
                <a:spcPts val="790"/>
              </a:spcBef>
              <a:buFont typeface="Arial"/>
              <a:buChar char="•"/>
              <a:tabLst>
                <a:tab pos="469265" algn="l"/>
                <a:tab pos="469900" algn="l"/>
                <a:tab pos="1632585" algn="l"/>
                <a:tab pos="2111375" algn="l"/>
                <a:tab pos="2996565" algn="l"/>
                <a:tab pos="3609340" algn="l"/>
                <a:tab pos="5656580" algn="l"/>
                <a:tab pos="6797040" algn="l"/>
              </a:tabLst>
            </a:pPr>
            <a:r>
              <a:rPr sz="2800" b="1" spc="-100" dirty="0">
                <a:solidFill>
                  <a:srgbClr val="006882"/>
                </a:solidFill>
                <a:latin typeface="Arial"/>
                <a:cs typeface="Arial"/>
              </a:rPr>
              <a:t>Foc</a:t>
            </a:r>
            <a:r>
              <a:rPr sz="2800" b="1" spc="-114" dirty="0">
                <a:solidFill>
                  <a:srgbClr val="006882"/>
                </a:solidFill>
                <a:latin typeface="Arial"/>
                <a:cs typeface="Arial"/>
              </a:rPr>
              <a:t>u</a:t>
            </a:r>
            <a:r>
              <a:rPr sz="2800" b="1" spc="-250" dirty="0">
                <a:solidFill>
                  <a:srgbClr val="006882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is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15" dirty="0">
                <a:solidFill>
                  <a:srgbClr val="006882"/>
                </a:solidFill>
                <a:latin typeface="Arial"/>
                <a:cs typeface="Arial"/>
              </a:rPr>
              <a:t>al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s</a:t>
            </a:r>
            <a:r>
              <a:rPr sz="2800" b="1" spc="-235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80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85" dirty="0">
                <a:solidFill>
                  <a:srgbClr val="006882"/>
                </a:solidFill>
                <a:latin typeface="Arial"/>
                <a:cs typeface="Arial"/>
              </a:rPr>
              <a:t>faci</a:t>
            </a:r>
            <a:r>
              <a:rPr sz="2800" b="1" spc="50" dirty="0">
                <a:solidFill>
                  <a:srgbClr val="006882"/>
                </a:solidFill>
                <a:latin typeface="Arial"/>
                <a:cs typeface="Arial"/>
              </a:rPr>
              <a:t>l</a:t>
            </a:r>
            <a:r>
              <a:rPr sz="2800" b="1" spc="15" dirty="0">
                <a:solidFill>
                  <a:srgbClr val="006882"/>
                </a:solidFill>
                <a:latin typeface="Arial"/>
                <a:cs typeface="Arial"/>
              </a:rPr>
              <a:t>itating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40" dirty="0">
                <a:solidFill>
                  <a:srgbClr val="006882"/>
                </a:solidFill>
                <a:latin typeface="Arial"/>
                <a:cs typeface="Arial"/>
              </a:rPr>
              <a:t>are</a:t>
            </a:r>
            <a:r>
              <a:rPr sz="2800" b="1" spc="200" dirty="0">
                <a:solidFill>
                  <a:srgbClr val="006882"/>
                </a:solidFill>
                <a:latin typeface="Arial"/>
                <a:cs typeface="Arial"/>
              </a:rPr>
              <a:t>a</a:t>
            </a:r>
            <a:r>
              <a:rPr sz="2800" b="1" spc="-250" dirty="0">
                <a:solidFill>
                  <a:srgbClr val="006882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60" dirty="0">
                <a:solidFill>
                  <a:srgbClr val="006882"/>
                </a:solidFill>
                <a:latin typeface="Arial"/>
                <a:cs typeface="Arial"/>
              </a:rPr>
              <a:t>of  </a:t>
            </a:r>
            <a:r>
              <a:rPr sz="2800" b="1" spc="-114" dirty="0">
                <a:solidFill>
                  <a:srgbClr val="006882"/>
                </a:solidFill>
                <a:latin typeface="Arial"/>
                <a:cs typeface="Arial"/>
              </a:rPr>
              <a:t>both 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positive </a:t>
            </a:r>
            <a:r>
              <a:rPr sz="2800" b="1" spc="95" dirty="0">
                <a:solidFill>
                  <a:srgbClr val="006882"/>
                </a:solidFill>
                <a:latin typeface="Arial"/>
                <a:cs typeface="Arial"/>
              </a:rPr>
              <a:t>and </a:t>
            </a:r>
            <a:r>
              <a:rPr sz="2800" b="1" spc="15" dirty="0">
                <a:solidFill>
                  <a:srgbClr val="006882"/>
                </a:solidFill>
                <a:latin typeface="Arial"/>
                <a:cs typeface="Arial"/>
              </a:rPr>
              <a:t>helpful</a:t>
            </a:r>
            <a:r>
              <a:rPr sz="2800" b="1" spc="-2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feedback.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800" b="1" spc="-5" dirty="0">
                <a:solidFill>
                  <a:srgbClr val="F7C453"/>
                </a:solidFill>
                <a:latin typeface="Calibri"/>
                <a:cs typeface="Calibri"/>
              </a:rPr>
              <a:t>It </a:t>
            </a:r>
            <a:r>
              <a:rPr sz="2800" b="1" spc="-15" dirty="0">
                <a:solidFill>
                  <a:srgbClr val="F7C453"/>
                </a:solidFill>
                <a:latin typeface="Calibri"/>
                <a:cs typeface="Calibri"/>
              </a:rPr>
              <a:t>answers </a:t>
            </a:r>
            <a:r>
              <a:rPr sz="2800" b="1" spc="-5" dirty="0">
                <a:solidFill>
                  <a:srgbClr val="F7C453"/>
                </a:solidFill>
                <a:latin typeface="Calibri"/>
                <a:cs typeface="Calibri"/>
              </a:rPr>
              <a:t>the basic</a:t>
            </a:r>
            <a:r>
              <a:rPr sz="2800" b="1" spc="70" dirty="0">
                <a:solidFill>
                  <a:srgbClr val="F7C45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7C453"/>
                </a:solidFill>
                <a:latin typeface="Calibri"/>
                <a:cs typeface="Calibri"/>
              </a:rPr>
              <a:t>question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15" dirty="0">
                <a:solidFill>
                  <a:srgbClr val="006882"/>
                </a:solidFill>
                <a:latin typeface="Arial"/>
                <a:cs typeface="Arial"/>
              </a:rPr>
              <a:t>How </a:t>
            </a: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is 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my </a:t>
            </a:r>
            <a:r>
              <a:rPr sz="2800" b="1" spc="-45" dirty="0">
                <a:solidFill>
                  <a:srgbClr val="006882"/>
                </a:solidFill>
                <a:latin typeface="Arial"/>
                <a:cs typeface="Arial"/>
              </a:rPr>
              <a:t>mentee </a:t>
            </a:r>
            <a:r>
              <a:rPr sz="2800" b="1" spc="-50" dirty="0">
                <a:solidFill>
                  <a:srgbClr val="006882"/>
                </a:solidFill>
                <a:latin typeface="Arial"/>
                <a:cs typeface="Arial"/>
              </a:rPr>
              <a:t>doing </a:t>
            </a:r>
            <a:r>
              <a:rPr sz="2800" b="1" spc="295" dirty="0">
                <a:solidFill>
                  <a:srgbClr val="006882"/>
                </a:solidFill>
                <a:latin typeface="Arial"/>
                <a:cs typeface="Arial"/>
              </a:rPr>
              <a:t>/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006882"/>
                </a:solidFill>
                <a:latin typeface="Arial"/>
                <a:cs typeface="Arial"/>
              </a:rPr>
              <a:t>performing?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3443" y="5440679"/>
            <a:ext cx="1400555" cy="141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9334" y="6461914"/>
            <a:ext cx="20066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CRUCIAL </a:t>
            </a:r>
            <a:r>
              <a:rPr sz="800" b="1" spc="-30" dirty="0">
                <a:solidFill>
                  <a:srgbClr val="006882"/>
                </a:solidFill>
                <a:latin typeface="Tahoma"/>
                <a:cs typeface="Tahoma"/>
              </a:rPr>
              <a:t>MENTORING</a:t>
            </a:r>
            <a:r>
              <a:rPr sz="800" b="1" spc="-120" dirty="0">
                <a:solidFill>
                  <a:srgbClr val="006882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CONVERSATIONS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29005"/>
            <a:ext cx="3909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solidFill>
                  <a:srgbClr val="F7C453"/>
                </a:solidFill>
              </a:rPr>
              <a:t>PERFORMANCE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173" y="1162049"/>
            <a:ext cx="7991475" cy="51923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43510" marR="294005">
              <a:lnSpc>
                <a:spcPts val="3020"/>
              </a:lnSpc>
              <a:spcBef>
                <a:spcPts val="480"/>
              </a:spcBef>
              <a:tabLst>
                <a:tab pos="5490845" algn="l"/>
              </a:tabLst>
            </a:pPr>
            <a:r>
              <a:rPr sz="2800" b="1" spc="80" dirty="0">
                <a:solidFill>
                  <a:srgbClr val="006882"/>
                </a:solidFill>
                <a:latin typeface="Arial"/>
                <a:cs typeface="Arial"/>
              </a:rPr>
              <a:t>Chal</a:t>
            </a:r>
            <a:r>
              <a:rPr sz="2800" b="1" spc="30" dirty="0">
                <a:solidFill>
                  <a:srgbClr val="006882"/>
                </a:solidFill>
                <a:latin typeface="Arial"/>
                <a:cs typeface="Arial"/>
              </a:rPr>
              <a:t>l</a:t>
            </a:r>
            <a:r>
              <a:rPr sz="2800" b="1" spc="-10" dirty="0">
                <a:solidFill>
                  <a:srgbClr val="006882"/>
                </a:solidFill>
                <a:latin typeface="Arial"/>
                <a:cs typeface="Arial"/>
              </a:rPr>
              <a:t>e</a:t>
            </a: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n</a:t>
            </a:r>
            <a:r>
              <a:rPr sz="2800" b="1" spc="-200" dirty="0">
                <a:solidFill>
                  <a:srgbClr val="006882"/>
                </a:solidFill>
                <a:latin typeface="Arial"/>
                <a:cs typeface="Arial"/>
              </a:rPr>
              <a:t>g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ing </a:t>
            </a:r>
            <a:r>
              <a:rPr sz="2800" b="1" spc="-45" dirty="0">
                <a:solidFill>
                  <a:srgbClr val="006882"/>
                </a:solidFill>
                <a:latin typeface="Arial"/>
                <a:cs typeface="Arial"/>
              </a:rPr>
              <a:t>y</a:t>
            </a:r>
            <a:r>
              <a:rPr sz="2800" b="1" spc="-85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u</a:t>
            </a:r>
            <a:r>
              <a:rPr sz="2800" b="1" spc="45" dirty="0">
                <a:solidFill>
                  <a:srgbClr val="006882"/>
                </a:solidFill>
                <a:latin typeface="Arial"/>
                <a:cs typeface="Arial"/>
              </a:rPr>
              <a:t>r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6882"/>
                </a:solidFill>
                <a:latin typeface="Arial"/>
                <a:cs typeface="Arial"/>
              </a:rPr>
              <a:t>Per</a:t>
            </a:r>
            <a:r>
              <a:rPr sz="2800" b="1" spc="-25" dirty="0">
                <a:solidFill>
                  <a:srgbClr val="006882"/>
                </a:solidFill>
                <a:latin typeface="Arial"/>
                <a:cs typeface="Arial"/>
              </a:rPr>
              <a:t>f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or</a:t>
            </a:r>
            <a:r>
              <a:rPr sz="2800" b="1" spc="-65" dirty="0">
                <a:solidFill>
                  <a:srgbClr val="006882"/>
                </a:solidFill>
                <a:latin typeface="Arial"/>
                <a:cs typeface="Arial"/>
              </a:rPr>
              <a:t>m</a:t>
            </a:r>
            <a:r>
              <a:rPr sz="2800" b="1" spc="15" dirty="0">
                <a:solidFill>
                  <a:srgbClr val="006882"/>
                </a:solidFill>
                <a:latin typeface="Arial"/>
                <a:cs typeface="Arial"/>
              </a:rPr>
              <a:t>ance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110" dirty="0">
                <a:solidFill>
                  <a:srgbClr val="006882"/>
                </a:solidFill>
                <a:latin typeface="Arial"/>
                <a:cs typeface="Arial"/>
              </a:rPr>
              <a:t>Ma</a:t>
            </a:r>
            <a:r>
              <a:rPr sz="2800" b="1" spc="85" dirty="0">
                <a:solidFill>
                  <a:srgbClr val="006882"/>
                </a:solidFill>
                <a:latin typeface="Arial"/>
                <a:cs typeface="Arial"/>
              </a:rPr>
              <a:t>n</a:t>
            </a:r>
            <a:r>
              <a:rPr sz="2800" b="1" spc="-40" dirty="0">
                <a:solidFill>
                  <a:srgbClr val="006882"/>
                </a:solidFill>
                <a:latin typeface="Arial"/>
                <a:cs typeface="Arial"/>
              </a:rPr>
              <a:t>ag</a:t>
            </a:r>
            <a:r>
              <a:rPr sz="2800" b="1" spc="-50" dirty="0">
                <a:solidFill>
                  <a:srgbClr val="006882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ment  </a:t>
            </a:r>
            <a:r>
              <a:rPr sz="2800" b="1" spc="25" dirty="0">
                <a:solidFill>
                  <a:srgbClr val="006882"/>
                </a:solidFill>
                <a:latin typeface="Arial"/>
                <a:cs typeface="Arial"/>
              </a:rPr>
              <a:t>paradigm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spc="-165" dirty="0">
                <a:solidFill>
                  <a:srgbClr val="F7C453"/>
                </a:solidFill>
                <a:latin typeface="Tahoma"/>
                <a:cs typeface="Tahoma"/>
              </a:rPr>
              <a:t>“The </a:t>
            </a:r>
            <a:r>
              <a:rPr sz="2800" b="1" spc="-105" dirty="0">
                <a:solidFill>
                  <a:srgbClr val="F7C453"/>
                </a:solidFill>
                <a:latin typeface="Tahoma"/>
                <a:cs typeface="Tahoma"/>
              </a:rPr>
              <a:t>greatest </a:t>
            </a:r>
            <a:r>
              <a:rPr sz="2800" b="1" spc="-75" dirty="0">
                <a:solidFill>
                  <a:srgbClr val="F7C453"/>
                </a:solidFill>
                <a:latin typeface="Tahoma"/>
                <a:cs typeface="Tahoma"/>
              </a:rPr>
              <a:t>contributor </a:t>
            </a:r>
            <a:r>
              <a:rPr sz="2800" b="1" spc="-210" dirty="0">
                <a:solidFill>
                  <a:srgbClr val="F7C453"/>
                </a:solidFill>
                <a:latin typeface="Tahoma"/>
                <a:cs typeface="Tahoma"/>
              </a:rPr>
              <a:t>to </a:t>
            </a:r>
            <a:r>
              <a:rPr sz="2800" b="1" spc="-40" dirty="0">
                <a:solidFill>
                  <a:srgbClr val="F7C453"/>
                </a:solidFill>
                <a:latin typeface="Tahoma"/>
                <a:cs typeface="Tahoma"/>
              </a:rPr>
              <a:t>high </a:t>
            </a:r>
            <a:r>
              <a:rPr sz="2800" b="1" spc="-45" dirty="0">
                <a:solidFill>
                  <a:srgbClr val="F7C453"/>
                </a:solidFill>
                <a:latin typeface="Tahoma"/>
                <a:cs typeface="Tahoma"/>
              </a:rPr>
              <a:t>performance  </a:t>
            </a:r>
            <a:r>
              <a:rPr sz="2800" b="1" spc="-75" dirty="0">
                <a:solidFill>
                  <a:srgbClr val="F7C453"/>
                </a:solidFill>
                <a:latin typeface="Tahoma"/>
                <a:cs typeface="Tahoma"/>
              </a:rPr>
              <a:t>does </a:t>
            </a:r>
            <a:r>
              <a:rPr sz="2800" b="1" spc="-150" dirty="0">
                <a:solidFill>
                  <a:srgbClr val="F7C453"/>
                </a:solidFill>
                <a:latin typeface="Tahoma"/>
                <a:cs typeface="Tahoma"/>
              </a:rPr>
              <a:t>not </a:t>
            </a:r>
            <a:r>
              <a:rPr sz="2800" b="1" spc="25" dirty="0">
                <a:solidFill>
                  <a:srgbClr val="F7C453"/>
                </a:solidFill>
                <a:latin typeface="Tahoma"/>
                <a:cs typeface="Tahoma"/>
              </a:rPr>
              <a:t>lie </a:t>
            </a:r>
            <a:r>
              <a:rPr sz="2800" b="1" spc="30" dirty="0">
                <a:solidFill>
                  <a:srgbClr val="F7C453"/>
                </a:solidFill>
                <a:latin typeface="Tahoma"/>
                <a:cs typeface="Tahoma"/>
              </a:rPr>
              <a:t>in </a:t>
            </a:r>
            <a:r>
              <a:rPr sz="2800" b="1" spc="-130" dirty="0">
                <a:solidFill>
                  <a:srgbClr val="F7C453"/>
                </a:solidFill>
                <a:latin typeface="Tahoma"/>
                <a:cs typeface="Tahoma"/>
              </a:rPr>
              <a:t>the </a:t>
            </a:r>
            <a:r>
              <a:rPr sz="2800" b="1" spc="-25" dirty="0">
                <a:solidFill>
                  <a:srgbClr val="F7C453"/>
                </a:solidFill>
                <a:latin typeface="Tahoma"/>
                <a:cs typeface="Tahoma"/>
              </a:rPr>
              <a:t>application </a:t>
            </a:r>
            <a:r>
              <a:rPr sz="2800" b="1" spc="-105" dirty="0">
                <a:solidFill>
                  <a:srgbClr val="F7C453"/>
                </a:solidFill>
                <a:latin typeface="Tahoma"/>
                <a:cs typeface="Tahoma"/>
              </a:rPr>
              <a:t>of </a:t>
            </a:r>
            <a:r>
              <a:rPr sz="2800" b="1" spc="-130" dirty="0">
                <a:solidFill>
                  <a:srgbClr val="F7C453"/>
                </a:solidFill>
                <a:latin typeface="Tahoma"/>
                <a:cs typeface="Tahoma"/>
              </a:rPr>
              <a:t>the </a:t>
            </a:r>
            <a:r>
              <a:rPr sz="2800" b="1" spc="-15" dirty="0">
                <a:solidFill>
                  <a:srgbClr val="F7C453"/>
                </a:solidFill>
                <a:latin typeface="Tahoma"/>
                <a:cs typeface="Tahoma"/>
              </a:rPr>
              <a:t>formal  </a:t>
            </a:r>
            <a:r>
              <a:rPr sz="2800" b="1" spc="-65" dirty="0">
                <a:solidFill>
                  <a:srgbClr val="F7C453"/>
                </a:solidFill>
                <a:latin typeface="Tahoma"/>
                <a:cs typeface="Tahoma"/>
              </a:rPr>
              <a:t>aspects</a:t>
            </a:r>
            <a:r>
              <a:rPr sz="2800" b="1" spc="690" dirty="0">
                <a:solidFill>
                  <a:srgbClr val="F7C453"/>
                </a:solidFill>
                <a:latin typeface="Tahoma"/>
                <a:cs typeface="Tahoma"/>
              </a:rPr>
              <a:t> </a:t>
            </a:r>
            <a:r>
              <a:rPr sz="2800" b="1" spc="-110" dirty="0">
                <a:solidFill>
                  <a:srgbClr val="F7C453"/>
                </a:solidFill>
                <a:latin typeface="Tahoma"/>
                <a:cs typeface="Tahoma"/>
              </a:rPr>
              <a:t>of </a:t>
            </a:r>
            <a:r>
              <a:rPr sz="2800" b="1" spc="-130" dirty="0">
                <a:solidFill>
                  <a:srgbClr val="F7C453"/>
                </a:solidFill>
                <a:latin typeface="Tahoma"/>
                <a:cs typeface="Tahoma"/>
              </a:rPr>
              <a:t>the </a:t>
            </a:r>
            <a:r>
              <a:rPr sz="2800" b="1" spc="-45" dirty="0">
                <a:solidFill>
                  <a:srgbClr val="F7C453"/>
                </a:solidFill>
                <a:latin typeface="Tahoma"/>
                <a:cs typeface="Tahoma"/>
              </a:rPr>
              <a:t>performance </a:t>
            </a:r>
            <a:r>
              <a:rPr sz="2800" b="1" spc="-60" dirty="0">
                <a:solidFill>
                  <a:srgbClr val="F7C453"/>
                </a:solidFill>
                <a:latin typeface="Tahoma"/>
                <a:cs typeface="Tahoma"/>
              </a:rPr>
              <a:t>management  </a:t>
            </a:r>
            <a:r>
              <a:rPr sz="2800" b="1" spc="-85" dirty="0">
                <a:solidFill>
                  <a:srgbClr val="F7C453"/>
                </a:solidFill>
                <a:latin typeface="Tahoma"/>
                <a:cs typeface="Tahoma"/>
              </a:rPr>
              <a:t>system, </a:t>
            </a:r>
            <a:r>
              <a:rPr sz="2800" b="1" spc="-145" dirty="0">
                <a:solidFill>
                  <a:srgbClr val="F7C453"/>
                </a:solidFill>
                <a:latin typeface="Tahoma"/>
                <a:cs typeface="Tahoma"/>
              </a:rPr>
              <a:t>but </a:t>
            </a:r>
            <a:r>
              <a:rPr sz="2800" b="1" spc="30" dirty="0">
                <a:solidFill>
                  <a:srgbClr val="F7C453"/>
                </a:solidFill>
                <a:latin typeface="Tahoma"/>
                <a:cs typeface="Tahoma"/>
              </a:rPr>
              <a:t>in </a:t>
            </a:r>
            <a:r>
              <a:rPr sz="2800" b="1" spc="-125" dirty="0">
                <a:solidFill>
                  <a:srgbClr val="F7C453"/>
                </a:solidFill>
                <a:latin typeface="Tahoma"/>
                <a:cs typeface="Tahoma"/>
              </a:rPr>
              <a:t>the </a:t>
            </a:r>
            <a:r>
              <a:rPr sz="2800" b="1" spc="-25" dirty="0">
                <a:solidFill>
                  <a:srgbClr val="F7C453"/>
                </a:solidFill>
                <a:latin typeface="Tahoma"/>
                <a:cs typeface="Tahoma"/>
              </a:rPr>
              <a:t>quality </a:t>
            </a:r>
            <a:r>
              <a:rPr sz="2800" b="1" spc="-105" dirty="0">
                <a:solidFill>
                  <a:srgbClr val="F7C453"/>
                </a:solidFill>
                <a:latin typeface="Tahoma"/>
                <a:cs typeface="Tahoma"/>
              </a:rPr>
              <a:t>of </a:t>
            </a:r>
            <a:r>
              <a:rPr sz="2800" b="1" spc="-35" dirty="0">
                <a:solidFill>
                  <a:srgbClr val="F7C453"/>
                </a:solidFill>
                <a:latin typeface="Tahoma"/>
                <a:cs typeface="Tahoma"/>
              </a:rPr>
              <a:t>relationships </a:t>
            </a:r>
            <a:r>
              <a:rPr sz="2800" b="1" spc="30" dirty="0">
                <a:solidFill>
                  <a:srgbClr val="F7C453"/>
                </a:solidFill>
                <a:latin typeface="Tahoma"/>
                <a:cs typeface="Tahoma"/>
              </a:rPr>
              <a:t>and  </a:t>
            </a:r>
            <a:r>
              <a:rPr sz="2800" b="1" spc="-145" dirty="0">
                <a:solidFill>
                  <a:srgbClr val="F7C453"/>
                </a:solidFill>
                <a:latin typeface="Tahoma"/>
                <a:cs typeface="Tahoma"/>
              </a:rPr>
              <a:t>trust.”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332105">
              <a:lnSpc>
                <a:spcPct val="100000"/>
              </a:lnSpc>
            </a:pPr>
            <a:r>
              <a:rPr sz="2800" b="1" spc="-120" dirty="0">
                <a:solidFill>
                  <a:srgbClr val="F7C453"/>
                </a:solidFill>
                <a:latin typeface="Tahoma"/>
                <a:cs typeface="Tahoma"/>
              </a:rPr>
              <a:t>“More </a:t>
            </a:r>
            <a:r>
              <a:rPr sz="2800" b="1" spc="-10" dirty="0">
                <a:solidFill>
                  <a:srgbClr val="F7C453"/>
                </a:solidFill>
                <a:latin typeface="Tahoma"/>
                <a:cs typeface="Tahoma"/>
              </a:rPr>
              <a:t>regular </a:t>
            </a:r>
            <a:r>
              <a:rPr sz="2800" b="1" spc="30" dirty="0">
                <a:solidFill>
                  <a:srgbClr val="F7C453"/>
                </a:solidFill>
                <a:latin typeface="Tahoma"/>
                <a:cs typeface="Tahoma"/>
              </a:rPr>
              <a:t>critical </a:t>
            </a:r>
            <a:r>
              <a:rPr sz="2800" b="1" spc="-45" dirty="0">
                <a:solidFill>
                  <a:srgbClr val="F7C453"/>
                </a:solidFill>
                <a:latin typeface="Tahoma"/>
                <a:cs typeface="Tahoma"/>
              </a:rPr>
              <a:t>reflections </a:t>
            </a:r>
            <a:r>
              <a:rPr sz="2800" b="1" spc="30" dirty="0">
                <a:solidFill>
                  <a:srgbClr val="F7C453"/>
                </a:solidFill>
                <a:latin typeface="Tahoma"/>
                <a:cs typeface="Tahoma"/>
              </a:rPr>
              <a:t>and  </a:t>
            </a:r>
            <a:r>
              <a:rPr sz="2800" b="1" spc="-45" dirty="0">
                <a:solidFill>
                  <a:srgbClr val="F7C453"/>
                </a:solidFill>
                <a:latin typeface="Tahoma"/>
                <a:cs typeface="Tahoma"/>
              </a:rPr>
              <a:t>conversations </a:t>
            </a:r>
            <a:r>
              <a:rPr sz="2800" b="1" spc="45" dirty="0">
                <a:solidFill>
                  <a:srgbClr val="F7C453"/>
                </a:solidFill>
                <a:latin typeface="Tahoma"/>
                <a:cs typeface="Tahoma"/>
              </a:rPr>
              <a:t>will </a:t>
            </a:r>
            <a:r>
              <a:rPr sz="2800" b="1" spc="15" dirty="0">
                <a:solidFill>
                  <a:srgbClr val="F7C453"/>
                </a:solidFill>
                <a:latin typeface="Tahoma"/>
                <a:cs typeface="Tahoma"/>
              </a:rPr>
              <a:t>allow </a:t>
            </a:r>
            <a:r>
              <a:rPr sz="2800" b="1" spc="-35" dirty="0">
                <a:solidFill>
                  <a:srgbClr val="F7C453"/>
                </a:solidFill>
                <a:latin typeface="Tahoma"/>
                <a:cs typeface="Tahoma"/>
              </a:rPr>
              <a:t>feedback </a:t>
            </a:r>
            <a:r>
              <a:rPr sz="2800" b="1" spc="-210" dirty="0">
                <a:solidFill>
                  <a:srgbClr val="F7C453"/>
                </a:solidFill>
                <a:latin typeface="Tahoma"/>
                <a:cs typeface="Tahoma"/>
              </a:rPr>
              <a:t>to</a:t>
            </a:r>
            <a:r>
              <a:rPr sz="2800" b="1" spc="-500" dirty="0">
                <a:solidFill>
                  <a:srgbClr val="F7C453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7C453"/>
                </a:solidFill>
                <a:latin typeface="Tahoma"/>
                <a:cs typeface="Tahoma"/>
              </a:rPr>
              <a:t>closely  </a:t>
            </a:r>
            <a:r>
              <a:rPr sz="2800" b="1" spc="-40" dirty="0">
                <a:solidFill>
                  <a:srgbClr val="F7C453"/>
                </a:solidFill>
                <a:latin typeface="Tahoma"/>
                <a:cs typeface="Tahoma"/>
              </a:rPr>
              <a:t>follow </a:t>
            </a:r>
            <a:r>
              <a:rPr sz="2800" b="1" spc="-130" dirty="0">
                <a:solidFill>
                  <a:srgbClr val="F7C453"/>
                </a:solidFill>
                <a:latin typeface="Tahoma"/>
                <a:cs typeface="Tahoma"/>
              </a:rPr>
              <a:t>the </a:t>
            </a:r>
            <a:r>
              <a:rPr sz="2800" b="1" dirty="0">
                <a:solidFill>
                  <a:srgbClr val="F7C453"/>
                </a:solidFill>
                <a:latin typeface="Tahoma"/>
                <a:cs typeface="Tahoma"/>
              </a:rPr>
              <a:t>natural </a:t>
            </a:r>
            <a:r>
              <a:rPr sz="2800" b="1" spc="25" dirty="0">
                <a:solidFill>
                  <a:srgbClr val="F7C453"/>
                </a:solidFill>
                <a:latin typeface="Tahoma"/>
                <a:cs typeface="Tahoma"/>
              </a:rPr>
              <a:t>cycle </a:t>
            </a:r>
            <a:r>
              <a:rPr sz="2800" b="1" spc="-110" dirty="0">
                <a:solidFill>
                  <a:srgbClr val="F7C453"/>
                </a:solidFill>
                <a:latin typeface="Tahoma"/>
                <a:cs typeface="Tahoma"/>
              </a:rPr>
              <a:t>of</a:t>
            </a:r>
            <a:r>
              <a:rPr sz="2800" b="1" spc="-360" dirty="0">
                <a:solidFill>
                  <a:srgbClr val="F7C453"/>
                </a:solidFill>
                <a:latin typeface="Tahoma"/>
                <a:cs typeface="Tahoma"/>
              </a:rPr>
              <a:t> </a:t>
            </a:r>
            <a:r>
              <a:rPr sz="2800" b="1" spc="-114" dirty="0">
                <a:solidFill>
                  <a:srgbClr val="F7C453"/>
                </a:solidFill>
                <a:latin typeface="Tahoma"/>
                <a:cs typeface="Tahoma"/>
              </a:rPr>
              <a:t>work.”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11083" y="5647942"/>
            <a:ext cx="1232915" cy="1210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9334" y="6461914"/>
            <a:ext cx="20066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CRUCIAL </a:t>
            </a:r>
            <a:r>
              <a:rPr sz="800" b="1" spc="-30" dirty="0">
                <a:solidFill>
                  <a:srgbClr val="006882"/>
                </a:solidFill>
                <a:latin typeface="Tahoma"/>
                <a:cs typeface="Tahoma"/>
              </a:rPr>
              <a:t>MENTORING</a:t>
            </a:r>
            <a:r>
              <a:rPr sz="800" b="1" spc="-120" dirty="0">
                <a:solidFill>
                  <a:srgbClr val="006882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CONVERSATIONS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0983" y="338785"/>
            <a:ext cx="154368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90" dirty="0">
                <a:solidFill>
                  <a:srgbClr val="006882"/>
                </a:solidFill>
              </a:rPr>
              <a:t>FITNESS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1152144" y="1048511"/>
            <a:ext cx="6839711" cy="5128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7205" y="4150614"/>
            <a:ext cx="1167765" cy="1181100"/>
          </a:xfrm>
          <a:custGeom>
            <a:avLst/>
            <a:gdLst/>
            <a:ahLst/>
            <a:cxnLst/>
            <a:rect l="l" t="t" r="r" b="b"/>
            <a:pathLst>
              <a:path w="1167764" h="1181100">
                <a:moveTo>
                  <a:pt x="0" y="590550"/>
                </a:moveTo>
                <a:lnTo>
                  <a:pt x="1935" y="542117"/>
                </a:lnTo>
                <a:lnTo>
                  <a:pt x="7640" y="494763"/>
                </a:lnTo>
                <a:lnTo>
                  <a:pt x="16965" y="448639"/>
                </a:lnTo>
                <a:lnTo>
                  <a:pt x="29760" y="403896"/>
                </a:lnTo>
                <a:lnTo>
                  <a:pt x="45874" y="360687"/>
                </a:lnTo>
                <a:lnTo>
                  <a:pt x="65157" y="319165"/>
                </a:lnTo>
                <a:lnTo>
                  <a:pt x="87459" y="279480"/>
                </a:lnTo>
                <a:lnTo>
                  <a:pt x="112629" y="241785"/>
                </a:lnTo>
                <a:lnTo>
                  <a:pt x="140517" y="206232"/>
                </a:lnTo>
                <a:lnTo>
                  <a:pt x="170973" y="172973"/>
                </a:lnTo>
                <a:lnTo>
                  <a:pt x="203847" y="142161"/>
                </a:lnTo>
                <a:lnTo>
                  <a:pt x="238987" y="113946"/>
                </a:lnTo>
                <a:lnTo>
                  <a:pt x="276244" y="88481"/>
                </a:lnTo>
                <a:lnTo>
                  <a:pt x="315468" y="65919"/>
                </a:lnTo>
                <a:lnTo>
                  <a:pt x="356508" y="46410"/>
                </a:lnTo>
                <a:lnTo>
                  <a:pt x="399214" y="30108"/>
                </a:lnTo>
                <a:lnTo>
                  <a:pt x="443436" y="17163"/>
                </a:lnTo>
                <a:lnTo>
                  <a:pt x="489023" y="7729"/>
                </a:lnTo>
                <a:lnTo>
                  <a:pt x="535825" y="1957"/>
                </a:lnTo>
                <a:lnTo>
                  <a:pt x="583692" y="0"/>
                </a:lnTo>
                <a:lnTo>
                  <a:pt x="631558" y="1957"/>
                </a:lnTo>
                <a:lnTo>
                  <a:pt x="678360" y="7729"/>
                </a:lnTo>
                <a:lnTo>
                  <a:pt x="723947" y="17163"/>
                </a:lnTo>
                <a:lnTo>
                  <a:pt x="768169" y="30108"/>
                </a:lnTo>
                <a:lnTo>
                  <a:pt x="810875" y="46410"/>
                </a:lnTo>
                <a:lnTo>
                  <a:pt x="851915" y="65919"/>
                </a:lnTo>
                <a:lnTo>
                  <a:pt x="891139" y="88481"/>
                </a:lnTo>
                <a:lnTo>
                  <a:pt x="928396" y="113946"/>
                </a:lnTo>
                <a:lnTo>
                  <a:pt x="963536" y="142161"/>
                </a:lnTo>
                <a:lnTo>
                  <a:pt x="996410" y="172974"/>
                </a:lnTo>
                <a:lnTo>
                  <a:pt x="1026866" y="206232"/>
                </a:lnTo>
                <a:lnTo>
                  <a:pt x="1054754" y="241785"/>
                </a:lnTo>
                <a:lnTo>
                  <a:pt x="1079924" y="279480"/>
                </a:lnTo>
                <a:lnTo>
                  <a:pt x="1102226" y="319165"/>
                </a:lnTo>
                <a:lnTo>
                  <a:pt x="1121509" y="360687"/>
                </a:lnTo>
                <a:lnTo>
                  <a:pt x="1137623" y="403896"/>
                </a:lnTo>
                <a:lnTo>
                  <a:pt x="1150418" y="448639"/>
                </a:lnTo>
                <a:lnTo>
                  <a:pt x="1159743" y="494763"/>
                </a:lnTo>
                <a:lnTo>
                  <a:pt x="1165448" y="542117"/>
                </a:lnTo>
                <a:lnTo>
                  <a:pt x="1167384" y="590550"/>
                </a:lnTo>
                <a:lnTo>
                  <a:pt x="1165448" y="638982"/>
                </a:lnTo>
                <a:lnTo>
                  <a:pt x="1159743" y="686336"/>
                </a:lnTo>
                <a:lnTo>
                  <a:pt x="1150418" y="732460"/>
                </a:lnTo>
                <a:lnTo>
                  <a:pt x="1137623" y="777203"/>
                </a:lnTo>
                <a:lnTo>
                  <a:pt x="1121509" y="820412"/>
                </a:lnTo>
                <a:lnTo>
                  <a:pt x="1102226" y="861934"/>
                </a:lnTo>
                <a:lnTo>
                  <a:pt x="1079924" y="901619"/>
                </a:lnTo>
                <a:lnTo>
                  <a:pt x="1054754" y="939314"/>
                </a:lnTo>
                <a:lnTo>
                  <a:pt x="1026866" y="974867"/>
                </a:lnTo>
                <a:lnTo>
                  <a:pt x="996410" y="1008126"/>
                </a:lnTo>
                <a:lnTo>
                  <a:pt x="963536" y="1038938"/>
                </a:lnTo>
                <a:lnTo>
                  <a:pt x="928396" y="1067153"/>
                </a:lnTo>
                <a:lnTo>
                  <a:pt x="891139" y="1092618"/>
                </a:lnTo>
                <a:lnTo>
                  <a:pt x="851915" y="1115180"/>
                </a:lnTo>
                <a:lnTo>
                  <a:pt x="810875" y="1134689"/>
                </a:lnTo>
                <a:lnTo>
                  <a:pt x="768169" y="1150991"/>
                </a:lnTo>
                <a:lnTo>
                  <a:pt x="723947" y="1163936"/>
                </a:lnTo>
                <a:lnTo>
                  <a:pt x="678360" y="1173370"/>
                </a:lnTo>
                <a:lnTo>
                  <a:pt x="631558" y="1179142"/>
                </a:lnTo>
                <a:lnTo>
                  <a:pt x="583692" y="1181100"/>
                </a:lnTo>
                <a:lnTo>
                  <a:pt x="535825" y="1179142"/>
                </a:lnTo>
                <a:lnTo>
                  <a:pt x="489023" y="1173370"/>
                </a:lnTo>
                <a:lnTo>
                  <a:pt x="443436" y="1163936"/>
                </a:lnTo>
                <a:lnTo>
                  <a:pt x="399214" y="1150991"/>
                </a:lnTo>
                <a:lnTo>
                  <a:pt x="356508" y="1134689"/>
                </a:lnTo>
                <a:lnTo>
                  <a:pt x="315468" y="1115180"/>
                </a:lnTo>
                <a:lnTo>
                  <a:pt x="276244" y="1092618"/>
                </a:lnTo>
                <a:lnTo>
                  <a:pt x="238987" y="1067153"/>
                </a:lnTo>
                <a:lnTo>
                  <a:pt x="203847" y="1038938"/>
                </a:lnTo>
                <a:lnTo>
                  <a:pt x="170973" y="1008126"/>
                </a:lnTo>
                <a:lnTo>
                  <a:pt x="140517" y="974867"/>
                </a:lnTo>
                <a:lnTo>
                  <a:pt x="112629" y="939314"/>
                </a:lnTo>
                <a:lnTo>
                  <a:pt x="87459" y="901619"/>
                </a:lnTo>
                <a:lnTo>
                  <a:pt x="65157" y="861934"/>
                </a:lnTo>
                <a:lnTo>
                  <a:pt x="45874" y="820412"/>
                </a:lnTo>
                <a:lnTo>
                  <a:pt x="29760" y="777203"/>
                </a:lnTo>
                <a:lnTo>
                  <a:pt x="16965" y="732460"/>
                </a:lnTo>
                <a:lnTo>
                  <a:pt x="7640" y="686336"/>
                </a:lnTo>
                <a:lnTo>
                  <a:pt x="1935" y="638982"/>
                </a:lnTo>
                <a:lnTo>
                  <a:pt x="0" y="59055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9334" y="6461914"/>
            <a:ext cx="20066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CRUCIAL </a:t>
            </a:r>
            <a:r>
              <a:rPr sz="800" b="1" spc="-30" dirty="0">
                <a:solidFill>
                  <a:srgbClr val="006882"/>
                </a:solidFill>
                <a:latin typeface="Tahoma"/>
                <a:cs typeface="Tahoma"/>
              </a:rPr>
              <a:t>MENTORING</a:t>
            </a:r>
            <a:r>
              <a:rPr sz="800" b="1" spc="-120" dirty="0">
                <a:solidFill>
                  <a:srgbClr val="006882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CONVERSATIONS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87622" y="6461861"/>
            <a:ext cx="1971039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30" dirty="0">
                <a:solidFill>
                  <a:srgbClr val="FFFFFF"/>
                </a:solidFill>
                <a:latin typeface="Arial"/>
                <a:cs typeface="Arial"/>
              </a:rPr>
              <a:t>CRUCIAL </a:t>
            </a:r>
            <a:r>
              <a:rPr sz="800" b="1" spc="-15" dirty="0">
                <a:solidFill>
                  <a:srgbClr val="FFFFFF"/>
                </a:solidFill>
                <a:latin typeface="Arial"/>
                <a:cs typeface="Arial"/>
              </a:rPr>
              <a:t>MENTORING</a:t>
            </a:r>
            <a:r>
              <a:rPr sz="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CONVERSATIONS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3360" y="2260472"/>
            <a:ext cx="7183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3600" b="1" spc="-40" dirty="0">
                <a:solidFill>
                  <a:srgbClr val="FFFFFF"/>
                </a:solidFill>
                <a:latin typeface="Tahoma"/>
                <a:cs typeface="Tahoma"/>
              </a:rPr>
              <a:t>single </a:t>
            </a:r>
            <a:r>
              <a:rPr sz="3600" b="1" spc="-60" dirty="0">
                <a:solidFill>
                  <a:srgbClr val="FFFFFF"/>
                </a:solidFill>
                <a:latin typeface="Tahoma"/>
                <a:cs typeface="Tahoma"/>
              </a:rPr>
              <a:t>conversation </a:t>
            </a:r>
            <a:r>
              <a:rPr sz="3600" b="1" spc="-10" dirty="0">
                <a:solidFill>
                  <a:srgbClr val="FFFFFF"/>
                </a:solidFill>
                <a:latin typeface="Tahoma"/>
                <a:cs typeface="Tahoma"/>
              </a:rPr>
              <a:t>across</a:t>
            </a:r>
            <a:r>
              <a:rPr sz="3600" b="1" spc="-4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16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3360" y="2918536"/>
            <a:ext cx="7235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80" dirty="0">
                <a:solidFill>
                  <a:srgbClr val="FFFFFF"/>
                </a:solidFill>
                <a:latin typeface="Tahoma"/>
                <a:cs typeface="Tahoma"/>
              </a:rPr>
              <a:t>table </a:t>
            </a:r>
            <a:r>
              <a:rPr sz="3600" b="1" spc="-85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3600" b="1" spc="1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600" b="1" spc="-7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40" dirty="0">
                <a:solidFill>
                  <a:srgbClr val="FFFFFF"/>
                </a:solidFill>
                <a:latin typeface="Tahoma"/>
                <a:cs typeface="Tahoma"/>
              </a:rPr>
              <a:t>wise </a:t>
            </a:r>
            <a:r>
              <a:rPr sz="3600" b="1" spc="10" dirty="0">
                <a:solidFill>
                  <a:srgbClr val="FFFFFF"/>
                </a:solidFill>
                <a:latin typeface="Tahoma"/>
                <a:cs typeface="Tahoma"/>
              </a:rPr>
              <a:t>man </a:t>
            </a:r>
            <a:r>
              <a:rPr sz="3600" b="1" spc="2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3600" b="1" spc="-130" dirty="0">
                <a:solidFill>
                  <a:srgbClr val="FFFFFF"/>
                </a:solidFill>
                <a:latin typeface="Tahoma"/>
                <a:cs typeface="Tahoma"/>
              </a:rPr>
              <a:t>worth </a:t>
            </a:r>
            <a:r>
              <a:rPr sz="3600" b="1" spc="1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3360" y="3577590"/>
            <a:ext cx="5033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25" dirty="0">
                <a:solidFill>
                  <a:srgbClr val="FFFFFF"/>
                </a:solidFill>
                <a:latin typeface="Tahoma"/>
                <a:cs typeface="Tahoma"/>
              </a:rPr>
              <a:t>month’s </a:t>
            </a:r>
            <a:r>
              <a:rPr sz="3600" b="1" spc="-90" dirty="0">
                <a:solidFill>
                  <a:srgbClr val="FFFFFF"/>
                </a:solidFill>
                <a:latin typeface="Tahoma"/>
                <a:cs typeface="Tahoma"/>
              </a:rPr>
              <a:t>study </a:t>
            </a:r>
            <a:r>
              <a:rPr sz="3600" b="1" spc="-14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600" b="1" spc="-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140" dirty="0">
                <a:solidFill>
                  <a:srgbClr val="FFFFFF"/>
                </a:solidFill>
                <a:latin typeface="Tahoma"/>
                <a:cs typeface="Tahoma"/>
              </a:rPr>
              <a:t>books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74357" y="3832097"/>
            <a:ext cx="1659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-Chinese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Proverb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59891" y="895858"/>
            <a:ext cx="528955" cy="3075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0" spc="-4000" dirty="0">
                <a:solidFill>
                  <a:srgbClr val="00D4F1"/>
                </a:solidFill>
                <a:latin typeface="Cambria"/>
                <a:cs typeface="Cambria"/>
              </a:rPr>
              <a:t>“</a:t>
            </a:r>
            <a:endParaRPr sz="20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3978" y="3677792"/>
            <a:ext cx="528955" cy="3075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0" b="1" spc="-4000" dirty="0">
                <a:solidFill>
                  <a:srgbClr val="00D4F1"/>
                </a:solidFill>
                <a:latin typeface="Cambria"/>
                <a:cs typeface="Cambria"/>
              </a:rPr>
              <a:t>”</a:t>
            </a:r>
            <a:endParaRPr sz="20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722" y="571880"/>
            <a:ext cx="5811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solidFill>
                  <a:srgbClr val="90BC47"/>
                </a:solidFill>
              </a:rPr>
              <a:t>Why </a:t>
            </a:r>
            <a:r>
              <a:rPr spc="-90" dirty="0">
                <a:solidFill>
                  <a:srgbClr val="90BC47"/>
                </a:solidFill>
              </a:rPr>
              <a:t>this</a:t>
            </a:r>
            <a:r>
              <a:rPr spc="-335" dirty="0">
                <a:solidFill>
                  <a:srgbClr val="90BC47"/>
                </a:solidFill>
              </a:rPr>
              <a:t> </a:t>
            </a:r>
            <a:r>
              <a:rPr spc="-70" dirty="0">
                <a:solidFill>
                  <a:srgbClr val="90BC47"/>
                </a:solidFill>
              </a:rPr>
              <a:t>conversation?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3722" y="1503934"/>
            <a:ext cx="4727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0BC47"/>
                </a:solidFill>
                <a:latin typeface="Calibri"/>
                <a:cs typeface="Calibri"/>
              </a:rPr>
              <a:t>The </a:t>
            </a:r>
            <a:r>
              <a:rPr sz="2800" b="1" spc="-15" dirty="0">
                <a:solidFill>
                  <a:srgbClr val="90BC47"/>
                </a:solidFill>
                <a:latin typeface="Calibri"/>
                <a:cs typeface="Calibri"/>
              </a:rPr>
              <a:t>focus </a:t>
            </a:r>
            <a:r>
              <a:rPr sz="2800" b="1" spc="-5" dirty="0">
                <a:solidFill>
                  <a:srgbClr val="90BC47"/>
                </a:solidFill>
                <a:latin typeface="Calibri"/>
                <a:cs typeface="Calibri"/>
              </a:rPr>
              <a:t>of this </a:t>
            </a:r>
            <a:r>
              <a:rPr sz="2800" b="1" spc="-15" dirty="0">
                <a:solidFill>
                  <a:srgbClr val="90BC47"/>
                </a:solidFill>
                <a:latin typeface="Calibri"/>
                <a:cs typeface="Calibri"/>
              </a:rPr>
              <a:t>conversation</a:t>
            </a:r>
            <a:r>
              <a:rPr sz="2800" b="1" spc="35" dirty="0">
                <a:solidFill>
                  <a:srgbClr val="90BC47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0BC47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4672" y="2074059"/>
          <a:ext cx="8023859" cy="1339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140">
                <a:tc>
                  <a:txBody>
                    <a:bodyPr/>
                    <a:lstStyle/>
                    <a:p>
                      <a:pPr marL="488950" indent="-4572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88315" algn="l"/>
                          <a:tab pos="488950" algn="l"/>
                          <a:tab pos="1711325" algn="l"/>
                          <a:tab pos="2292350" algn="l"/>
                        </a:tabLst>
                      </a:pPr>
                      <a:r>
                        <a:rPr sz="2800" b="1" spc="25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Have	</a:t>
                      </a:r>
                      <a:r>
                        <a:rPr sz="2800" b="1" spc="190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a	</a:t>
                      </a:r>
                      <a:r>
                        <a:rPr sz="2800" b="1" spc="-35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broader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</a:pPr>
                      <a:r>
                        <a:rPr sz="2800" b="1" spc="5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800" b="1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nd</a:t>
                      </a:r>
                      <a:r>
                        <a:rPr sz="2800" b="1" spc="-5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spc="10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b="1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stand</a:t>
                      </a:r>
                      <a:r>
                        <a:rPr sz="2800" b="1" spc="10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ng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tabLst>
                          <a:tab pos="676275" algn="l"/>
                        </a:tabLst>
                      </a:pPr>
                      <a:r>
                        <a:rPr sz="2800" b="1" spc="-5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800" b="1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f	t</a:t>
                      </a:r>
                      <a:r>
                        <a:rPr sz="2800" b="1" spc="5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800" b="1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906">
                <a:tc>
                  <a:txBody>
                    <a:bodyPr/>
                    <a:lstStyle/>
                    <a:p>
                      <a:pPr marL="488315" marR="246379">
                        <a:lnSpc>
                          <a:spcPts val="3590"/>
                        </a:lnSpc>
                        <a:spcBef>
                          <a:spcPts val="30"/>
                        </a:spcBef>
                        <a:tabLst>
                          <a:tab pos="2517775" algn="l"/>
                        </a:tabLst>
                      </a:pPr>
                      <a:r>
                        <a:rPr sz="2800" b="1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workplace	s</a:t>
                      </a:r>
                      <a:r>
                        <a:rPr sz="2800" b="1" spc="-10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800" b="1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ills  </a:t>
                      </a:r>
                      <a:r>
                        <a:rPr sz="2800" b="1" spc="-75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opportunity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105"/>
                        </a:spcBef>
                        <a:tabLst>
                          <a:tab pos="1720214" algn="l"/>
                          <a:tab pos="2491740" algn="l"/>
                        </a:tabLst>
                      </a:pPr>
                      <a:r>
                        <a:rPr sz="2800" b="1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req</a:t>
                      </a:r>
                      <a:r>
                        <a:rPr sz="2800" b="1" spc="-10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800" b="1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10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b="1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ed	</a:t>
                      </a:r>
                      <a:r>
                        <a:rPr sz="2800" b="1" spc="-5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fo</a:t>
                      </a:r>
                      <a:r>
                        <a:rPr sz="2800" b="1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r	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sp</a:t>
                      </a:r>
                      <a:r>
                        <a:rPr sz="2800" b="1" spc="-10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cif</a:t>
                      </a:r>
                      <a:r>
                        <a:rPr sz="2800" b="1" spc="10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dirty="0">
                          <a:solidFill>
                            <a:srgbClr val="006882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3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23722" y="3501923"/>
            <a:ext cx="7987030" cy="297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71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  <a:tab pos="937894" algn="l"/>
                <a:tab pos="2522855" algn="l"/>
                <a:tab pos="3748404" algn="l"/>
                <a:tab pos="4284980" algn="l"/>
                <a:tab pos="5063490" algn="l"/>
                <a:tab pos="6012180" algn="l"/>
                <a:tab pos="7220584" algn="l"/>
              </a:tabLst>
            </a:pPr>
            <a:r>
              <a:rPr sz="2800" b="1" spc="-235" dirty="0">
                <a:solidFill>
                  <a:srgbClr val="006882"/>
                </a:solidFill>
                <a:latin typeface="Arial"/>
                <a:cs typeface="Arial"/>
              </a:rPr>
              <a:t>A	</a:t>
            </a:r>
            <a:r>
              <a:rPr sz="2800" b="1" spc="-50" dirty="0">
                <a:solidFill>
                  <a:srgbClr val="006882"/>
                </a:solidFill>
                <a:latin typeface="Arial"/>
                <a:cs typeface="Arial"/>
              </a:rPr>
              <a:t>f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2800" b="1" spc="55" dirty="0">
                <a:solidFill>
                  <a:srgbClr val="006882"/>
                </a:solidFill>
                <a:latin typeface="Arial"/>
                <a:cs typeface="Arial"/>
              </a:rPr>
              <a:t>r</a:t>
            </a:r>
            <a:r>
              <a:rPr sz="2800" b="1" spc="95" dirty="0">
                <a:solidFill>
                  <a:srgbClr val="006882"/>
                </a:solidFill>
                <a:latin typeface="Arial"/>
                <a:cs typeface="Arial"/>
              </a:rPr>
              <a:t>ward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55" dirty="0">
                <a:solidFill>
                  <a:srgbClr val="006882"/>
                </a:solidFill>
                <a:latin typeface="Arial"/>
                <a:cs typeface="Arial"/>
              </a:rPr>
              <a:t>che</a:t>
            </a:r>
            <a:r>
              <a:rPr sz="2800" b="1" spc="-45" dirty="0">
                <a:solidFill>
                  <a:srgbClr val="006882"/>
                </a:solidFill>
                <a:latin typeface="Arial"/>
                <a:cs typeface="Arial"/>
              </a:rPr>
              <a:t>c</a:t>
            </a:r>
            <a:r>
              <a:rPr sz="2800" b="1" spc="5" dirty="0">
                <a:solidFill>
                  <a:srgbClr val="006882"/>
                </a:solidFill>
                <a:latin typeface="Arial"/>
                <a:cs typeface="Arial"/>
              </a:rPr>
              <a:t>k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150" dirty="0">
                <a:solidFill>
                  <a:srgbClr val="006882"/>
                </a:solidFill>
                <a:latin typeface="Arial"/>
                <a:cs typeface="Arial"/>
              </a:rPr>
              <a:t>see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80" dirty="0">
                <a:solidFill>
                  <a:srgbClr val="006882"/>
                </a:solidFill>
                <a:latin typeface="Arial"/>
                <a:cs typeface="Arial"/>
              </a:rPr>
              <a:t>h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2800" b="1" spc="125" dirty="0">
                <a:solidFill>
                  <a:srgbClr val="006882"/>
                </a:solidFill>
                <a:latin typeface="Arial"/>
                <a:cs typeface="Arial"/>
              </a:rPr>
              <a:t>w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55" dirty="0">
                <a:solidFill>
                  <a:srgbClr val="006882"/>
                </a:solidFill>
                <a:latin typeface="Arial"/>
                <a:cs typeface="Arial"/>
              </a:rPr>
              <a:t>r</a:t>
            </a:r>
            <a:r>
              <a:rPr sz="2800" b="1" spc="35" dirty="0">
                <a:solidFill>
                  <a:srgbClr val="006882"/>
                </a:solidFill>
                <a:latin typeface="Arial"/>
                <a:cs typeface="Arial"/>
              </a:rPr>
              <a:t>ea</a:t>
            </a:r>
            <a:r>
              <a:rPr sz="2800" b="1" spc="45" dirty="0">
                <a:solidFill>
                  <a:srgbClr val="006882"/>
                </a:solidFill>
                <a:latin typeface="Arial"/>
                <a:cs typeface="Arial"/>
              </a:rPr>
              <a:t>d</a:t>
            </a:r>
            <a:r>
              <a:rPr sz="2800" b="1" spc="-40" dirty="0">
                <a:solidFill>
                  <a:srgbClr val="006882"/>
                </a:solidFill>
                <a:latin typeface="Arial"/>
                <a:cs typeface="Arial"/>
              </a:rPr>
              <a:t>y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45" dirty="0">
                <a:solidFill>
                  <a:srgbClr val="006882"/>
                </a:solidFill>
                <a:latin typeface="Arial"/>
                <a:cs typeface="Arial"/>
              </a:rPr>
              <a:t>y</a:t>
            </a:r>
            <a:r>
              <a:rPr sz="2800" b="1" spc="-85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u</a:t>
            </a:r>
            <a:r>
              <a:rPr sz="2800" b="1" spc="35" dirty="0">
                <a:solidFill>
                  <a:srgbClr val="006882"/>
                </a:solidFill>
                <a:latin typeface="Arial"/>
                <a:cs typeface="Arial"/>
              </a:rPr>
              <a:t>r  </a:t>
            </a:r>
            <a:r>
              <a:rPr sz="2800" b="1" spc="-45" dirty="0">
                <a:solidFill>
                  <a:srgbClr val="006882"/>
                </a:solidFill>
                <a:latin typeface="Arial"/>
                <a:cs typeface="Arial"/>
              </a:rPr>
              <a:t>mentee </a:t>
            </a: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is </a:t>
            </a:r>
            <a:r>
              <a:rPr sz="2800" b="1" spc="95" dirty="0">
                <a:solidFill>
                  <a:srgbClr val="006882"/>
                </a:solidFill>
                <a:latin typeface="Arial"/>
                <a:cs typeface="Arial"/>
              </a:rPr>
              <a:t>and </a:t>
            </a:r>
            <a:r>
              <a:rPr sz="2800" b="1" spc="75" dirty="0">
                <a:solidFill>
                  <a:srgbClr val="006882"/>
                </a:solidFill>
                <a:latin typeface="Arial"/>
                <a:cs typeface="Arial"/>
              </a:rPr>
              <a:t>what </a:t>
            </a:r>
            <a:r>
              <a:rPr sz="2800" b="1" spc="-15" dirty="0">
                <a:solidFill>
                  <a:srgbClr val="006882"/>
                </a:solidFill>
                <a:latin typeface="Arial"/>
                <a:cs typeface="Arial"/>
              </a:rPr>
              <a:t>he 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aspires 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r>
              <a:rPr sz="2800" b="1" spc="-25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90" dirty="0">
                <a:solidFill>
                  <a:srgbClr val="006882"/>
                </a:solidFill>
                <a:latin typeface="Arial"/>
                <a:cs typeface="Arial"/>
              </a:rPr>
              <a:t>develop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800" b="1" spc="-5" dirty="0">
                <a:solidFill>
                  <a:srgbClr val="90BC47"/>
                </a:solidFill>
                <a:latin typeface="Calibri"/>
                <a:cs typeface="Calibri"/>
              </a:rPr>
              <a:t>It </a:t>
            </a:r>
            <a:r>
              <a:rPr sz="2800" b="1" spc="-15" dirty="0">
                <a:solidFill>
                  <a:srgbClr val="90BC47"/>
                </a:solidFill>
                <a:latin typeface="Calibri"/>
                <a:cs typeface="Calibri"/>
              </a:rPr>
              <a:t>answers </a:t>
            </a:r>
            <a:r>
              <a:rPr sz="2800" b="1" spc="-5" dirty="0">
                <a:solidFill>
                  <a:srgbClr val="90BC47"/>
                </a:solidFill>
                <a:latin typeface="Calibri"/>
                <a:cs typeface="Calibri"/>
              </a:rPr>
              <a:t>the basic</a:t>
            </a:r>
            <a:r>
              <a:rPr sz="2800" b="1" spc="75" dirty="0">
                <a:solidFill>
                  <a:srgbClr val="90BC47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0BC47"/>
                </a:solidFill>
                <a:latin typeface="Calibri"/>
                <a:cs typeface="Calibri"/>
              </a:rPr>
              <a:t>question</a:t>
            </a:r>
            <a:endParaRPr sz="2800">
              <a:latin typeface="Calibri"/>
              <a:cs typeface="Calibri"/>
            </a:endParaRPr>
          </a:p>
          <a:p>
            <a:pPr marL="469900" marR="901065" indent="-457200">
              <a:lnSpc>
                <a:spcPct val="107200"/>
              </a:lnSpc>
              <a:spcBef>
                <a:spcPts val="790"/>
              </a:spcBef>
              <a:buFont typeface="Arial"/>
              <a:buChar char="•"/>
              <a:tabLst>
                <a:tab pos="469265" algn="l"/>
                <a:tab pos="469900" algn="l"/>
                <a:tab pos="934085" algn="l"/>
                <a:tab pos="1637664" algn="l"/>
                <a:tab pos="2463165" algn="l"/>
                <a:tab pos="2810510" algn="l"/>
                <a:tab pos="3040380" algn="l"/>
                <a:tab pos="3662679" algn="l"/>
                <a:tab pos="3689985" algn="l"/>
                <a:tab pos="4396740" algn="l"/>
                <a:tab pos="5427980" algn="l"/>
                <a:tab pos="6406515" algn="l"/>
              </a:tabLst>
            </a:pPr>
            <a:r>
              <a:rPr sz="2800" b="1" spc="-15" dirty="0">
                <a:solidFill>
                  <a:srgbClr val="006882"/>
                </a:solidFill>
                <a:latin typeface="Arial"/>
                <a:cs typeface="Arial"/>
              </a:rPr>
              <a:t>How</a:t>
            </a:r>
            <a:r>
              <a:rPr sz="2800" b="1" spc="-2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006882"/>
                </a:solidFill>
                <a:latin typeface="Arial"/>
                <a:cs typeface="Arial"/>
              </a:rPr>
              <a:t>ready	</a:t>
            </a:r>
            <a:r>
              <a:rPr sz="2800" b="1" spc="-25" dirty="0">
                <a:solidFill>
                  <a:srgbClr val="006882"/>
                </a:solidFill>
                <a:latin typeface="Arial"/>
                <a:cs typeface="Arial"/>
              </a:rPr>
              <a:t>(adaptable </a:t>
            </a:r>
            <a:r>
              <a:rPr sz="2800" b="1" spc="100" dirty="0">
                <a:solidFill>
                  <a:srgbClr val="006882"/>
                </a:solidFill>
                <a:latin typeface="Arial"/>
                <a:cs typeface="Arial"/>
              </a:rPr>
              <a:t>and </a:t>
            </a:r>
            <a:r>
              <a:rPr sz="2800" b="1" spc="-65" dirty="0">
                <a:solidFill>
                  <a:srgbClr val="006882"/>
                </a:solidFill>
                <a:latin typeface="Arial"/>
                <a:cs typeface="Arial"/>
              </a:rPr>
              <a:t>committed)  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is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my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15" dirty="0">
                <a:solidFill>
                  <a:srgbClr val="006882"/>
                </a:solidFill>
                <a:latin typeface="Arial"/>
                <a:cs typeface="Arial"/>
              </a:rPr>
              <a:t>me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n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tee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50" dirty="0">
                <a:solidFill>
                  <a:srgbClr val="006882"/>
                </a:solidFill>
                <a:latin typeface="Arial"/>
                <a:cs typeface="Arial"/>
              </a:rPr>
              <a:t>f</a:t>
            </a:r>
            <a:r>
              <a:rPr sz="2800" b="1" spc="-90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2800" b="1" spc="50" dirty="0">
                <a:solidFill>
                  <a:srgbClr val="006882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	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006882"/>
                </a:solidFill>
                <a:latin typeface="Arial"/>
                <a:cs typeface="Arial"/>
              </a:rPr>
              <a:t>h</a:t>
            </a:r>
            <a:r>
              <a:rPr sz="2800" b="1" spc="-100" dirty="0">
                <a:solidFill>
                  <a:srgbClr val="006882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45" dirty="0">
                <a:solidFill>
                  <a:srgbClr val="006882"/>
                </a:solidFill>
                <a:latin typeface="Arial"/>
                <a:cs typeface="Arial"/>
              </a:rPr>
              <a:t>challe</a:t>
            </a:r>
            <a:r>
              <a:rPr sz="2800" b="1" spc="-55" dirty="0">
                <a:solidFill>
                  <a:srgbClr val="006882"/>
                </a:solidFill>
                <a:latin typeface="Arial"/>
                <a:cs typeface="Arial"/>
              </a:rPr>
              <a:t>n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g</a:t>
            </a:r>
            <a:r>
              <a:rPr sz="2800" b="1" spc="-175" dirty="0">
                <a:solidFill>
                  <a:srgbClr val="006882"/>
                </a:solidFill>
                <a:latin typeface="Arial"/>
                <a:cs typeface="Arial"/>
              </a:rPr>
              <a:t>es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75" dirty="0">
                <a:solidFill>
                  <a:srgbClr val="006882"/>
                </a:solidFill>
                <a:latin typeface="Arial"/>
                <a:cs typeface="Arial"/>
              </a:rPr>
              <a:t>and  </a:t>
            </a:r>
            <a:r>
              <a:rPr sz="2800" b="1" spc="-80" dirty="0">
                <a:solidFill>
                  <a:srgbClr val="006882"/>
                </a:solidFill>
                <a:latin typeface="Arial"/>
                <a:cs typeface="Arial"/>
              </a:rPr>
              <a:t>opportunities	</a:t>
            </a:r>
            <a:r>
              <a:rPr sz="2800" b="1" spc="25" dirty="0">
                <a:solidFill>
                  <a:srgbClr val="006882"/>
                </a:solidFill>
                <a:latin typeface="Arial"/>
                <a:cs typeface="Arial"/>
              </a:rPr>
              <a:t>that	</a:t>
            </a:r>
            <a:r>
              <a:rPr sz="2800" b="1" spc="45" dirty="0">
                <a:solidFill>
                  <a:srgbClr val="006882"/>
                </a:solidFill>
                <a:latin typeface="Arial"/>
                <a:cs typeface="Arial"/>
              </a:rPr>
              <a:t>are	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lying	</a:t>
            </a:r>
            <a:r>
              <a:rPr sz="2800" b="1" spc="15" dirty="0">
                <a:solidFill>
                  <a:srgbClr val="006882"/>
                </a:solidFill>
                <a:latin typeface="Arial"/>
                <a:cs typeface="Arial"/>
              </a:rPr>
              <a:t>ahead?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3443" y="5440679"/>
            <a:ext cx="1400555" cy="141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69334" y="6461914"/>
            <a:ext cx="20066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CRUCIAL </a:t>
            </a:r>
            <a:r>
              <a:rPr sz="800" b="1" spc="-30" dirty="0">
                <a:solidFill>
                  <a:srgbClr val="006882"/>
                </a:solidFill>
                <a:latin typeface="Tahoma"/>
                <a:cs typeface="Tahoma"/>
              </a:rPr>
              <a:t>MENTORING</a:t>
            </a:r>
            <a:r>
              <a:rPr sz="800" b="1" spc="-120" dirty="0">
                <a:solidFill>
                  <a:srgbClr val="006882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CONVERSATIONS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95986"/>
            <a:ext cx="2113280" cy="107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>
                <a:solidFill>
                  <a:srgbClr val="90BC47"/>
                </a:solidFill>
              </a:rPr>
              <a:t>FITNESS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-100" dirty="0">
                <a:solidFill>
                  <a:srgbClr val="006882"/>
                </a:solidFill>
                <a:latin typeface="Arial"/>
                <a:cs typeface="Arial"/>
              </a:rPr>
              <a:t>Questions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805" y="1862454"/>
            <a:ext cx="764794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  <a:tab pos="864235" algn="l"/>
                <a:tab pos="1651000" algn="l"/>
                <a:tab pos="2673350" algn="l"/>
                <a:tab pos="4457065" algn="l"/>
                <a:tab pos="6278245" algn="l"/>
                <a:tab pos="7095490" algn="l"/>
              </a:tabLst>
            </a:pPr>
            <a:r>
              <a:rPr sz="2800" b="1" spc="-280" dirty="0">
                <a:solidFill>
                  <a:srgbClr val="90BC47"/>
                </a:solidFill>
                <a:latin typeface="Tahoma"/>
                <a:cs typeface="Tahoma"/>
              </a:rPr>
              <a:t>If	</a:t>
            </a:r>
            <a:r>
              <a:rPr sz="2800" b="1" spc="-60" dirty="0">
                <a:solidFill>
                  <a:srgbClr val="90BC47"/>
                </a:solidFill>
                <a:latin typeface="Tahoma"/>
                <a:cs typeface="Tahoma"/>
              </a:rPr>
              <a:t>you	</a:t>
            </a:r>
            <a:r>
              <a:rPr sz="2800" b="1" spc="-50" dirty="0">
                <a:solidFill>
                  <a:srgbClr val="90BC47"/>
                </a:solidFill>
                <a:latin typeface="Tahoma"/>
                <a:cs typeface="Tahoma"/>
              </a:rPr>
              <a:t>w</a:t>
            </a:r>
            <a:r>
              <a:rPr sz="2800" b="1" spc="-60" dirty="0">
                <a:solidFill>
                  <a:srgbClr val="90BC47"/>
                </a:solidFill>
                <a:latin typeface="Tahoma"/>
                <a:cs typeface="Tahoma"/>
              </a:rPr>
              <a:t>ere</a:t>
            </a:r>
            <a:r>
              <a:rPr sz="2800" b="1" dirty="0">
                <a:solidFill>
                  <a:srgbClr val="90BC47"/>
                </a:solidFill>
                <a:latin typeface="Tahoma"/>
                <a:cs typeface="Tahoma"/>
              </a:rPr>
              <a:t>	</a:t>
            </a:r>
            <a:r>
              <a:rPr sz="2800" b="1" spc="-120" dirty="0">
                <a:solidFill>
                  <a:srgbClr val="90BC47"/>
                </a:solidFill>
                <a:latin typeface="Tahoma"/>
                <a:cs typeface="Tahoma"/>
              </a:rPr>
              <a:t>prom</a:t>
            </a:r>
            <a:r>
              <a:rPr sz="2800" b="1" spc="-100" dirty="0">
                <a:solidFill>
                  <a:srgbClr val="90BC47"/>
                </a:solidFill>
                <a:latin typeface="Tahoma"/>
                <a:cs typeface="Tahoma"/>
              </a:rPr>
              <a:t>o</a:t>
            </a:r>
            <a:r>
              <a:rPr sz="2800" b="1" spc="-120" dirty="0">
                <a:solidFill>
                  <a:srgbClr val="90BC47"/>
                </a:solidFill>
                <a:latin typeface="Tahoma"/>
                <a:cs typeface="Tahoma"/>
              </a:rPr>
              <a:t>ted</a:t>
            </a:r>
            <a:r>
              <a:rPr sz="2800" b="1" dirty="0">
                <a:solidFill>
                  <a:srgbClr val="90BC47"/>
                </a:solidFill>
                <a:latin typeface="Tahoma"/>
                <a:cs typeface="Tahoma"/>
              </a:rPr>
              <a:t>	</a:t>
            </a:r>
            <a:r>
              <a:rPr sz="2800" b="1" spc="-280" dirty="0">
                <a:solidFill>
                  <a:srgbClr val="90BC47"/>
                </a:solidFill>
                <a:latin typeface="Tahoma"/>
                <a:cs typeface="Tahoma"/>
              </a:rPr>
              <a:t>t</a:t>
            </a:r>
            <a:r>
              <a:rPr sz="2800" b="1" spc="-75" dirty="0">
                <a:solidFill>
                  <a:srgbClr val="90BC47"/>
                </a:solidFill>
                <a:latin typeface="Tahoma"/>
                <a:cs typeface="Tahoma"/>
              </a:rPr>
              <a:t>omorr</a:t>
            </a:r>
            <a:r>
              <a:rPr sz="2800" b="1" spc="-105" dirty="0">
                <a:solidFill>
                  <a:srgbClr val="90BC47"/>
                </a:solidFill>
                <a:latin typeface="Tahoma"/>
                <a:cs typeface="Tahoma"/>
              </a:rPr>
              <a:t>ow</a:t>
            </a:r>
            <a:r>
              <a:rPr sz="2800" b="1" dirty="0">
                <a:solidFill>
                  <a:srgbClr val="90BC47"/>
                </a:solidFill>
                <a:latin typeface="Tahoma"/>
                <a:cs typeface="Tahoma"/>
              </a:rPr>
              <a:t>	</a:t>
            </a:r>
            <a:r>
              <a:rPr sz="2800" b="1" spc="20" dirty="0">
                <a:solidFill>
                  <a:srgbClr val="90BC47"/>
                </a:solidFill>
                <a:latin typeface="Tahoma"/>
                <a:cs typeface="Tahoma"/>
              </a:rPr>
              <a:t>i</a:t>
            </a:r>
            <a:r>
              <a:rPr sz="2800" b="1" spc="45" dirty="0">
                <a:solidFill>
                  <a:srgbClr val="90BC47"/>
                </a:solidFill>
                <a:latin typeface="Tahoma"/>
                <a:cs typeface="Tahoma"/>
              </a:rPr>
              <a:t>n</a:t>
            </a:r>
            <a:r>
              <a:rPr sz="2800" b="1" spc="-210" dirty="0">
                <a:solidFill>
                  <a:srgbClr val="90BC47"/>
                </a:solidFill>
                <a:latin typeface="Tahoma"/>
                <a:cs typeface="Tahoma"/>
              </a:rPr>
              <a:t>to</a:t>
            </a:r>
            <a:r>
              <a:rPr sz="2800" b="1" dirty="0">
                <a:solidFill>
                  <a:srgbClr val="90BC47"/>
                </a:solidFill>
                <a:latin typeface="Tahoma"/>
                <a:cs typeface="Tahoma"/>
              </a:rPr>
              <a:t>	</a:t>
            </a:r>
            <a:r>
              <a:rPr sz="2800" b="1" spc="-114" dirty="0">
                <a:solidFill>
                  <a:srgbClr val="90BC47"/>
                </a:solidFill>
                <a:latin typeface="Tahoma"/>
                <a:cs typeface="Tahoma"/>
              </a:rPr>
              <a:t>t</a:t>
            </a:r>
            <a:r>
              <a:rPr sz="2800" b="1" spc="-170" dirty="0">
                <a:solidFill>
                  <a:srgbClr val="90BC47"/>
                </a:solidFill>
                <a:latin typeface="Tahoma"/>
                <a:cs typeface="Tahoma"/>
              </a:rPr>
              <a:t>h</a:t>
            </a:r>
            <a:r>
              <a:rPr sz="2800" b="1" spc="-65" dirty="0">
                <a:solidFill>
                  <a:srgbClr val="90BC47"/>
                </a:solidFill>
                <a:latin typeface="Tahoma"/>
                <a:cs typeface="Tahoma"/>
              </a:rPr>
              <a:t>e  </a:t>
            </a:r>
            <a:r>
              <a:rPr sz="2800" b="1" spc="-130" dirty="0">
                <a:solidFill>
                  <a:srgbClr val="90BC47"/>
                </a:solidFill>
                <a:latin typeface="Tahoma"/>
                <a:cs typeface="Tahoma"/>
              </a:rPr>
              <a:t>next </a:t>
            </a:r>
            <a:r>
              <a:rPr sz="2800" b="1" spc="-15" dirty="0">
                <a:solidFill>
                  <a:srgbClr val="90BC47"/>
                </a:solidFill>
                <a:latin typeface="Tahoma"/>
                <a:cs typeface="Tahoma"/>
              </a:rPr>
              <a:t>level, </a:t>
            </a:r>
            <a:r>
              <a:rPr sz="2800" b="1" spc="-30" dirty="0">
                <a:solidFill>
                  <a:srgbClr val="90BC47"/>
                </a:solidFill>
                <a:latin typeface="Tahoma"/>
                <a:cs typeface="Tahoma"/>
              </a:rPr>
              <a:t>role,</a:t>
            </a:r>
            <a:r>
              <a:rPr sz="2800" b="1" spc="-140" dirty="0">
                <a:solidFill>
                  <a:srgbClr val="90BC47"/>
                </a:solidFill>
                <a:latin typeface="Tahoma"/>
                <a:cs typeface="Tahoma"/>
              </a:rPr>
              <a:t> </a:t>
            </a:r>
            <a:r>
              <a:rPr sz="2800" b="1" spc="-185" dirty="0">
                <a:solidFill>
                  <a:srgbClr val="90BC47"/>
                </a:solidFill>
                <a:latin typeface="Tahoma"/>
                <a:cs typeface="Tahoma"/>
              </a:rPr>
              <a:t>job?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0BC47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90" dirty="0">
                <a:solidFill>
                  <a:srgbClr val="90BC47"/>
                </a:solidFill>
                <a:latin typeface="Tahoma"/>
                <a:cs typeface="Tahoma"/>
              </a:rPr>
              <a:t>?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3443" y="5440679"/>
            <a:ext cx="1400555" cy="141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9334" y="6461914"/>
            <a:ext cx="20066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CRUCIAL </a:t>
            </a:r>
            <a:r>
              <a:rPr sz="800" b="1" spc="-30" dirty="0">
                <a:solidFill>
                  <a:srgbClr val="006882"/>
                </a:solidFill>
                <a:latin typeface="Tahoma"/>
                <a:cs typeface="Tahoma"/>
              </a:rPr>
              <a:t>MENTORING</a:t>
            </a:r>
            <a:r>
              <a:rPr sz="800" b="1" spc="-120" dirty="0">
                <a:solidFill>
                  <a:srgbClr val="006882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CONVERSATIONS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5703" y="338785"/>
            <a:ext cx="221170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65" dirty="0">
                <a:solidFill>
                  <a:srgbClr val="006882"/>
                </a:solidFill>
              </a:rPr>
              <a:t>STRENGTHS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1152144" y="1048511"/>
            <a:ext cx="6839711" cy="5128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8214" y="4653534"/>
            <a:ext cx="1179830" cy="1179830"/>
          </a:xfrm>
          <a:custGeom>
            <a:avLst/>
            <a:gdLst/>
            <a:ahLst/>
            <a:cxnLst/>
            <a:rect l="l" t="t" r="r" b="b"/>
            <a:pathLst>
              <a:path w="1179829" h="1179829">
                <a:moveTo>
                  <a:pt x="0" y="589788"/>
                </a:moveTo>
                <a:lnTo>
                  <a:pt x="1954" y="541412"/>
                </a:lnTo>
                <a:lnTo>
                  <a:pt x="7718" y="494115"/>
                </a:lnTo>
                <a:lnTo>
                  <a:pt x="17139" y="448047"/>
                </a:lnTo>
                <a:lnTo>
                  <a:pt x="30065" y="403360"/>
                </a:lnTo>
                <a:lnTo>
                  <a:pt x="46345" y="360205"/>
                </a:lnTo>
                <a:lnTo>
                  <a:pt x="65826" y="318735"/>
                </a:lnTo>
                <a:lnTo>
                  <a:pt x="88358" y="279102"/>
                </a:lnTo>
                <a:lnTo>
                  <a:pt x="113787" y="241456"/>
                </a:lnTo>
                <a:lnTo>
                  <a:pt x="141964" y="205950"/>
                </a:lnTo>
                <a:lnTo>
                  <a:pt x="172735" y="172735"/>
                </a:lnTo>
                <a:lnTo>
                  <a:pt x="205950" y="141964"/>
                </a:lnTo>
                <a:lnTo>
                  <a:pt x="241456" y="113787"/>
                </a:lnTo>
                <a:lnTo>
                  <a:pt x="279102" y="88358"/>
                </a:lnTo>
                <a:lnTo>
                  <a:pt x="318735" y="65826"/>
                </a:lnTo>
                <a:lnTo>
                  <a:pt x="360205" y="46345"/>
                </a:lnTo>
                <a:lnTo>
                  <a:pt x="403360" y="30065"/>
                </a:lnTo>
                <a:lnTo>
                  <a:pt x="448047" y="17139"/>
                </a:lnTo>
                <a:lnTo>
                  <a:pt x="494115" y="7718"/>
                </a:lnTo>
                <a:lnTo>
                  <a:pt x="541412" y="1954"/>
                </a:lnTo>
                <a:lnTo>
                  <a:pt x="589788" y="0"/>
                </a:lnTo>
                <a:lnTo>
                  <a:pt x="638163" y="1954"/>
                </a:lnTo>
                <a:lnTo>
                  <a:pt x="685460" y="7718"/>
                </a:lnTo>
                <a:lnTo>
                  <a:pt x="731528" y="17139"/>
                </a:lnTo>
                <a:lnTo>
                  <a:pt x="776215" y="30065"/>
                </a:lnTo>
                <a:lnTo>
                  <a:pt x="819370" y="46345"/>
                </a:lnTo>
                <a:lnTo>
                  <a:pt x="860840" y="65826"/>
                </a:lnTo>
                <a:lnTo>
                  <a:pt x="900473" y="88358"/>
                </a:lnTo>
                <a:lnTo>
                  <a:pt x="938119" y="113787"/>
                </a:lnTo>
                <a:lnTo>
                  <a:pt x="973625" y="141964"/>
                </a:lnTo>
                <a:lnTo>
                  <a:pt x="1006840" y="172735"/>
                </a:lnTo>
                <a:lnTo>
                  <a:pt x="1037611" y="205950"/>
                </a:lnTo>
                <a:lnTo>
                  <a:pt x="1065788" y="241456"/>
                </a:lnTo>
                <a:lnTo>
                  <a:pt x="1091217" y="279102"/>
                </a:lnTo>
                <a:lnTo>
                  <a:pt x="1113749" y="318735"/>
                </a:lnTo>
                <a:lnTo>
                  <a:pt x="1133230" y="360205"/>
                </a:lnTo>
                <a:lnTo>
                  <a:pt x="1149510" y="403360"/>
                </a:lnTo>
                <a:lnTo>
                  <a:pt x="1162436" y="448047"/>
                </a:lnTo>
                <a:lnTo>
                  <a:pt x="1171857" y="494115"/>
                </a:lnTo>
                <a:lnTo>
                  <a:pt x="1177621" y="541412"/>
                </a:lnTo>
                <a:lnTo>
                  <a:pt x="1179576" y="589788"/>
                </a:lnTo>
                <a:lnTo>
                  <a:pt x="1177621" y="638163"/>
                </a:lnTo>
                <a:lnTo>
                  <a:pt x="1171857" y="685460"/>
                </a:lnTo>
                <a:lnTo>
                  <a:pt x="1162436" y="731528"/>
                </a:lnTo>
                <a:lnTo>
                  <a:pt x="1149510" y="776215"/>
                </a:lnTo>
                <a:lnTo>
                  <a:pt x="1133230" y="819370"/>
                </a:lnTo>
                <a:lnTo>
                  <a:pt x="1113749" y="860840"/>
                </a:lnTo>
                <a:lnTo>
                  <a:pt x="1091217" y="900473"/>
                </a:lnTo>
                <a:lnTo>
                  <a:pt x="1065788" y="938119"/>
                </a:lnTo>
                <a:lnTo>
                  <a:pt x="1037611" y="973625"/>
                </a:lnTo>
                <a:lnTo>
                  <a:pt x="1006840" y="1006840"/>
                </a:lnTo>
                <a:lnTo>
                  <a:pt x="973625" y="1037611"/>
                </a:lnTo>
                <a:lnTo>
                  <a:pt x="938119" y="1065788"/>
                </a:lnTo>
                <a:lnTo>
                  <a:pt x="900473" y="1091217"/>
                </a:lnTo>
                <a:lnTo>
                  <a:pt x="860840" y="1113749"/>
                </a:lnTo>
                <a:lnTo>
                  <a:pt x="819370" y="1133230"/>
                </a:lnTo>
                <a:lnTo>
                  <a:pt x="776215" y="1149510"/>
                </a:lnTo>
                <a:lnTo>
                  <a:pt x="731528" y="1162436"/>
                </a:lnTo>
                <a:lnTo>
                  <a:pt x="685460" y="1171857"/>
                </a:lnTo>
                <a:lnTo>
                  <a:pt x="638163" y="1177621"/>
                </a:lnTo>
                <a:lnTo>
                  <a:pt x="589788" y="1179576"/>
                </a:lnTo>
                <a:lnTo>
                  <a:pt x="541412" y="1177621"/>
                </a:lnTo>
                <a:lnTo>
                  <a:pt x="494115" y="1171857"/>
                </a:lnTo>
                <a:lnTo>
                  <a:pt x="448047" y="1162436"/>
                </a:lnTo>
                <a:lnTo>
                  <a:pt x="403360" y="1149510"/>
                </a:lnTo>
                <a:lnTo>
                  <a:pt x="360205" y="1133230"/>
                </a:lnTo>
                <a:lnTo>
                  <a:pt x="318735" y="1113749"/>
                </a:lnTo>
                <a:lnTo>
                  <a:pt x="279102" y="1091217"/>
                </a:lnTo>
                <a:lnTo>
                  <a:pt x="241456" y="1065788"/>
                </a:lnTo>
                <a:lnTo>
                  <a:pt x="205950" y="1037611"/>
                </a:lnTo>
                <a:lnTo>
                  <a:pt x="172735" y="1006840"/>
                </a:lnTo>
                <a:lnTo>
                  <a:pt x="141964" y="973625"/>
                </a:lnTo>
                <a:lnTo>
                  <a:pt x="113787" y="938119"/>
                </a:lnTo>
                <a:lnTo>
                  <a:pt x="88358" y="900473"/>
                </a:lnTo>
                <a:lnTo>
                  <a:pt x="65826" y="860840"/>
                </a:lnTo>
                <a:lnTo>
                  <a:pt x="46345" y="819370"/>
                </a:lnTo>
                <a:lnTo>
                  <a:pt x="30065" y="776215"/>
                </a:lnTo>
                <a:lnTo>
                  <a:pt x="17139" y="731528"/>
                </a:lnTo>
                <a:lnTo>
                  <a:pt x="7718" y="685460"/>
                </a:lnTo>
                <a:lnTo>
                  <a:pt x="1954" y="638163"/>
                </a:lnTo>
                <a:lnTo>
                  <a:pt x="0" y="58978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9334" y="6461914"/>
            <a:ext cx="20066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CRUCIAL </a:t>
            </a:r>
            <a:r>
              <a:rPr sz="800" b="1" spc="-30" dirty="0">
                <a:solidFill>
                  <a:srgbClr val="006882"/>
                </a:solidFill>
                <a:latin typeface="Tahoma"/>
                <a:cs typeface="Tahoma"/>
              </a:rPr>
              <a:t>MENTORING</a:t>
            </a:r>
            <a:r>
              <a:rPr sz="800" b="1" spc="-120" dirty="0">
                <a:solidFill>
                  <a:srgbClr val="006882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006882"/>
                </a:solidFill>
                <a:latin typeface="Tahoma"/>
                <a:cs typeface="Tahoma"/>
              </a:rPr>
              <a:t>CONVERSATIONS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544" y="592912"/>
            <a:ext cx="5812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solidFill>
                  <a:srgbClr val="00AFC9"/>
                </a:solidFill>
              </a:rPr>
              <a:t>Why </a:t>
            </a:r>
            <a:r>
              <a:rPr spc="-90" dirty="0">
                <a:solidFill>
                  <a:srgbClr val="00AFC9"/>
                </a:solidFill>
              </a:rPr>
              <a:t>this</a:t>
            </a:r>
            <a:r>
              <a:rPr spc="-310" dirty="0">
                <a:solidFill>
                  <a:srgbClr val="00AFC9"/>
                </a:solidFill>
              </a:rPr>
              <a:t> </a:t>
            </a:r>
            <a:r>
              <a:rPr spc="-70" dirty="0">
                <a:solidFill>
                  <a:srgbClr val="00AFC9"/>
                </a:solidFill>
              </a:rPr>
              <a:t>conversation?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544" y="1031265"/>
            <a:ext cx="7981950" cy="557911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800" b="1" spc="-10" dirty="0">
                <a:solidFill>
                  <a:srgbClr val="00AFC9"/>
                </a:solidFill>
                <a:latin typeface="Calibri"/>
                <a:cs typeface="Calibri"/>
              </a:rPr>
              <a:t>The </a:t>
            </a:r>
            <a:r>
              <a:rPr sz="2800" b="1" spc="-15" dirty="0">
                <a:solidFill>
                  <a:srgbClr val="00AFC9"/>
                </a:solidFill>
                <a:latin typeface="Calibri"/>
                <a:cs typeface="Calibri"/>
              </a:rPr>
              <a:t>focus </a:t>
            </a:r>
            <a:r>
              <a:rPr sz="2800" b="1" spc="-5" dirty="0">
                <a:solidFill>
                  <a:srgbClr val="00AFC9"/>
                </a:solidFill>
                <a:latin typeface="Calibri"/>
                <a:cs typeface="Calibri"/>
              </a:rPr>
              <a:t>of this </a:t>
            </a:r>
            <a:r>
              <a:rPr sz="2800" b="1" spc="-15" dirty="0">
                <a:solidFill>
                  <a:srgbClr val="00AFC9"/>
                </a:solidFill>
                <a:latin typeface="Calibri"/>
                <a:cs typeface="Calibri"/>
              </a:rPr>
              <a:t>conversation</a:t>
            </a:r>
            <a:r>
              <a:rPr sz="2800" b="1" spc="65" dirty="0">
                <a:solidFill>
                  <a:srgbClr val="00AFC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C9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7200"/>
              </a:lnSpc>
              <a:spcBef>
                <a:spcPts val="790"/>
              </a:spcBef>
              <a:buFont typeface="Arial"/>
              <a:buChar char="•"/>
              <a:tabLst>
                <a:tab pos="469265" algn="l"/>
                <a:tab pos="469900" algn="l"/>
                <a:tab pos="1642110" algn="l"/>
                <a:tab pos="3211830" algn="l"/>
                <a:tab pos="3731260" algn="l"/>
                <a:tab pos="5544185" algn="l"/>
                <a:tab pos="6290945" algn="l"/>
                <a:tab pos="7647305" algn="l"/>
              </a:tabLst>
            </a:pPr>
            <a:r>
              <a:rPr sz="2800" b="1" spc="-175" dirty="0">
                <a:solidFill>
                  <a:srgbClr val="006882"/>
                </a:solidFill>
                <a:latin typeface="Arial"/>
                <a:cs typeface="Arial"/>
              </a:rPr>
              <a:t>Assi</a:t>
            </a:r>
            <a:r>
              <a:rPr sz="2800" b="1" spc="-195" dirty="0">
                <a:solidFill>
                  <a:srgbClr val="006882"/>
                </a:solidFill>
                <a:latin typeface="Arial"/>
                <a:cs typeface="Arial"/>
              </a:rPr>
              <a:t>s</a:t>
            </a:r>
            <a:r>
              <a:rPr sz="2800" b="1" spc="-85" dirty="0">
                <a:solidFill>
                  <a:srgbClr val="006882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70" dirty="0">
                <a:solidFill>
                  <a:srgbClr val="006882"/>
                </a:solidFill>
                <a:latin typeface="Arial"/>
                <a:cs typeface="Arial"/>
              </a:rPr>
              <a:t>m</a:t>
            </a:r>
            <a:r>
              <a:rPr sz="2800" b="1" spc="-90" dirty="0">
                <a:solidFill>
                  <a:srgbClr val="006882"/>
                </a:solidFill>
                <a:latin typeface="Arial"/>
                <a:cs typeface="Arial"/>
              </a:rPr>
              <a:t>entors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rec</a:t>
            </a:r>
            <a:r>
              <a:rPr sz="2800" b="1" spc="-125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gn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i</a:t>
            </a:r>
            <a:r>
              <a:rPr sz="2800" b="1" spc="-175" dirty="0">
                <a:solidFill>
                  <a:srgbClr val="006882"/>
                </a:solidFill>
                <a:latin typeface="Arial"/>
                <a:cs typeface="Arial"/>
              </a:rPr>
              <a:t>se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006882"/>
                </a:solidFill>
                <a:latin typeface="Arial"/>
                <a:cs typeface="Arial"/>
              </a:rPr>
              <a:t>he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006882"/>
                </a:solidFill>
                <a:latin typeface="Arial"/>
                <a:cs typeface="Arial"/>
              </a:rPr>
              <a:t>alents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50" dirty="0">
                <a:solidFill>
                  <a:srgbClr val="006882"/>
                </a:solidFill>
                <a:latin typeface="Arial"/>
                <a:cs typeface="Arial"/>
              </a:rPr>
              <a:t>of  </a:t>
            </a:r>
            <a:r>
              <a:rPr sz="2800" b="1" spc="5" dirty="0">
                <a:solidFill>
                  <a:srgbClr val="006882"/>
                </a:solidFill>
                <a:latin typeface="Arial"/>
                <a:cs typeface="Arial"/>
              </a:rPr>
              <a:t>their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mentees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6800"/>
              </a:lnSpc>
              <a:spcBef>
                <a:spcPts val="805"/>
              </a:spcBef>
              <a:buFont typeface="Arial"/>
              <a:buChar char="•"/>
              <a:tabLst>
                <a:tab pos="469265" algn="l"/>
                <a:tab pos="469900" algn="l"/>
                <a:tab pos="1122045" algn="l"/>
                <a:tab pos="1859914" algn="l"/>
                <a:tab pos="3516629" algn="l"/>
                <a:tab pos="5263515" algn="l"/>
                <a:tab pos="7446009" algn="l"/>
              </a:tabLst>
            </a:pPr>
            <a:r>
              <a:rPr sz="2800" b="1" spc="-175" dirty="0">
                <a:solidFill>
                  <a:srgbClr val="006882"/>
                </a:solidFill>
                <a:latin typeface="Arial"/>
                <a:cs typeface="Arial"/>
              </a:rPr>
              <a:t>D</a:t>
            </a:r>
            <a:r>
              <a:rPr sz="2800" b="1" spc="-145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25" dirty="0">
                <a:solidFill>
                  <a:srgbClr val="006882"/>
                </a:solidFill>
                <a:latin typeface="Arial"/>
                <a:cs typeface="Arial"/>
              </a:rPr>
              <a:t>m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y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15" dirty="0">
                <a:solidFill>
                  <a:srgbClr val="006882"/>
                </a:solidFill>
                <a:latin typeface="Cambria"/>
                <a:cs typeface="Cambria"/>
              </a:rPr>
              <a:t>men</a:t>
            </a:r>
            <a:r>
              <a:rPr sz="2800" b="1" spc="-5" dirty="0">
                <a:solidFill>
                  <a:srgbClr val="006882"/>
                </a:solidFill>
                <a:latin typeface="Cambria"/>
                <a:cs typeface="Cambria"/>
              </a:rPr>
              <a:t>t</a:t>
            </a:r>
            <a:r>
              <a:rPr sz="2800" b="1" spc="-75" dirty="0">
                <a:solidFill>
                  <a:srgbClr val="006882"/>
                </a:solidFill>
                <a:latin typeface="Cambria"/>
                <a:cs typeface="Cambria"/>
              </a:rPr>
              <a:t>ee’s</a:t>
            </a:r>
            <a:r>
              <a:rPr sz="2800" b="1" dirty="0">
                <a:solidFill>
                  <a:srgbClr val="006882"/>
                </a:solidFill>
                <a:latin typeface="Cambria"/>
                <a:cs typeface="Cambria"/>
              </a:rPr>
              <a:t>	</a:t>
            </a:r>
            <a:r>
              <a:rPr sz="2800" b="1" spc="-90" dirty="0">
                <a:solidFill>
                  <a:srgbClr val="006882"/>
                </a:solidFill>
                <a:latin typeface="Arial"/>
                <a:cs typeface="Arial"/>
              </a:rPr>
              <a:t>streng</a:t>
            </a:r>
            <a:r>
              <a:rPr sz="2800" b="1" spc="-55" dirty="0">
                <a:solidFill>
                  <a:srgbClr val="006882"/>
                </a:solidFill>
                <a:latin typeface="Arial"/>
                <a:cs typeface="Arial"/>
              </a:rPr>
              <a:t>t</a:t>
            </a:r>
            <a:r>
              <a:rPr sz="2800" b="1" spc="-85" dirty="0">
                <a:solidFill>
                  <a:srgbClr val="006882"/>
                </a:solidFill>
                <a:latin typeface="Arial"/>
                <a:cs typeface="Arial"/>
              </a:rPr>
              <a:t>hs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co</a:t>
            </a:r>
            <a:r>
              <a:rPr sz="2800" b="1" spc="-100" dirty="0">
                <a:solidFill>
                  <a:srgbClr val="006882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pliment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006882"/>
                </a:solidFill>
                <a:latin typeface="Arial"/>
                <a:cs typeface="Arial"/>
              </a:rPr>
              <a:t>he  </a:t>
            </a:r>
            <a:r>
              <a:rPr sz="2800" b="1" spc="15" dirty="0">
                <a:solidFill>
                  <a:srgbClr val="006882"/>
                </a:solidFill>
                <a:latin typeface="Arial"/>
                <a:cs typeface="Arial"/>
              </a:rPr>
              <a:t>different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130" dirty="0">
                <a:solidFill>
                  <a:srgbClr val="006882"/>
                </a:solidFill>
                <a:latin typeface="Arial"/>
                <a:cs typeface="Arial"/>
              </a:rPr>
              <a:t>roles?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6800"/>
              </a:lnSpc>
              <a:spcBef>
                <a:spcPts val="820"/>
              </a:spcBef>
              <a:buFont typeface="Arial"/>
              <a:buChar char="•"/>
              <a:tabLst>
                <a:tab pos="469265" algn="l"/>
                <a:tab pos="469900" algn="l"/>
                <a:tab pos="1957070" algn="l"/>
                <a:tab pos="3402329" algn="l"/>
                <a:tab pos="4175125" algn="l"/>
                <a:tab pos="6527165" algn="l"/>
                <a:tab pos="7095490" algn="l"/>
              </a:tabLst>
            </a:pP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Fur</a:t>
            </a:r>
            <a:r>
              <a:rPr sz="2800" b="1" spc="-10" dirty="0">
                <a:solidFill>
                  <a:srgbClr val="006882"/>
                </a:solidFill>
                <a:latin typeface="Arial"/>
                <a:cs typeface="Arial"/>
              </a:rPr>
              <a:t>t</a:t>
            </a:r>
            <a:r>
              <a:rPr sz="2800" b="1" spc="5" dirty="0">
                <a:solidFill>
                  <a:srgbClr val="006882"/>
                </a:solidFill>
                <a:latin typeface="Arial"/>
                <a:cs typeface="Arial"/>
              </a:rPr>
              <a:t>her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80" dirty="0">
                <a:solidFill>
                  <a:srgbClr val="006882"/>
                </a:solidFill>
                <a:latin typeface="Arial"/>
                <a:cs typeface="Arial"/>
              </a:rPr>
              <a:t>exp</a:t>
            </a:r>
            <a:r>
              <a:rPr sz="2800" b="1" spc="-50" dirty="0">
                <a:solidFill>
                  <a:srgbClr val="006882"/>
                </a:solidFill>
                <a:latin typeface="Arial"/>
                <a:cs typeface="Arial"/>
              </a:rPr>
              <a:t>l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ore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006882"/>
                </a:solidFill>
                <a:latin typeface="Arial"/>
                <a:cs typeface="Arial"/>
              </a:rPr>
              <a:t>he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65" dirty="0">
                <a:solidFill>
                  <a:srgbClr val="006882"/>
                </a:solidFill>
                <a:latin typeface="Arial"/>
                <a:cs typeface="Arial"/>
              </a:rPr>
              <a:t>conve</a:t>
            </a:r>
            <a:r>
              <a:rPr sz="2800" b="1" spc="-40" dirty="0">
                <a:solidFill>
                  <a:srgbClr val="006882"/>
                </a:solidFill>
                <a:latin typeface="Arial"/>
                <a:cs typeface="Arial"/>
              </a:rPr>
              <a:t>r</a:t>
            </a:r>
            <a:r>
              <a:rPr sz="2800" b="1" spc="-85" dirty="0">
                <a:solidFill>
                  <a:srgbClr val="006882"/>
                </a:solidFill>
                <a:latin typeface="Arial"/>
                <a:cs typeface="Arial"/>
              </a:rPr>
              <a:t>gence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90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2800" b="1" spc="-50" dirty="0">
                <a:solidFill>
                  <a:srgbClr val="006882"/>
                </a:solidFill>
                <a:latin typeface="Arial"/>
                <a:cs typeface="Arial"/>
              </a:rPr>
              <a:t>f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80" dirty="0">
                <a:solidFill>
                  <a:srgbClr val="006882"/>
                </a:solidFill>
                <a:latin typeface="Arial"/>
                <a:cs typeface="Arial"/>
              </a:rPr>
              <a:t>these  </a:t>
            </a:r>
            <a:r>
              <a:rPr sz="2800" b="1" spc="-25" dirty="0">
                <a:solidFill>
                  <a:srgbClr val="006882"/>
                </a:solidFill>
                <a:latin typeface="Arial"/>
                <a:cs typeface="Arial"/>
              </a:rPr>
              <a:t>talents </a:t>
            </a:r>
            <a:r>
              <a:rPr sz="2800" b="1" spc="95" dirty="0">
                <a:solidFill>
                  <a:srgbClr val="006882"/>
                </a:solidFill>
                <a:latin typeface="Arial"/>
                <a:cs typeface="Arial"/>
              </a:rPr>
              <a:t>and </a:t>
            </a:r>
            <a:r>
              <a:rPr sz="2800" b="1" spc="-50" dirty="0">
                <a:solidFill>
                  <a:srgbClr val="006882"/>
                </a:solidFill>
                <a:latin typeface="Arial"/>
                <a:cs typeface="Arial"/>
              </a:rPr>
              <a:t>personal</a:t>
            </a:r>
            <a:r>
              <a:rPr sz="2800" b="1" spc="-18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passions.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800" b="1" spc="-5" dirty="0">
                <a:solidFill>
                  <a:srgbClr val="00AFC9"/>
                </a:solidFill>
                <a:latin typeface="Calibri"/>
                <a:cs typeface="Calibri"/>
              </a:rPr>
              <a:t>It </a:t>
            </a:r>
            <a:r>
              <a:rPr sz="2800" b="1" spc="-15" dirty="0">
                <a:solidFill>
                  <a:srgbClr val="00AFC9"/>
                </a:solidFill>
                <a:latin typeface="Calibri"/>
                <a:cs typeface="Calibri"/>
              </a:rPr>
              <a:t>answers </a:t>
            </a:r>
            <a:r>
              <a:rPr sz="2800" b="1" spc="-5" dirty="0">
                <a:solidFill>
                  <a:srgbClr val="00AFC9"/>
                </a:solidFill>
                <a:latin typeface="Calibri"/>
                <a:cs typeface="Calibri"/>
              </a:rPr>
              <a:t>the basic</a:t>
            </a:r>
            <a:r>
              <a:rPr sz="2800" b="1" spc="75" dirty="0">
                <a:solidFill>
                  <a:srgbClr val="00AFC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C9"/>
                </a:solidFill>
                <a:latin typeface="Calibri"/>
                <a:cs typeface="Calibri"/>
              </a:rPr>
              <a:t>question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4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50" dirty="0">
                <a:solidFill>
                  <a:srgbClr val="006882"/>
                </a:solidFill>
                <a:latin typeface="Arial"/>
                <a:cs typeface="Arial"/>
              </a:rPr>
              <a:t>What </a:t>
            </a: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is 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my </a:t>
            </a:r>
            <a:r>
              <a:rPr sz="2800" b="1" spc="-45" dirty="0">
                <a:solidFill>
                  <a:srgbClr val="006882"/>
                </a:solidFill>
                <a:latin typeface="Cambria"/>
                <a:cs typeface="Cambria"/>
              </a:rPr>
              <a:t>mentee’s </a:t>
            </a:r>
            <a:r>
              <a:rPr sz="2800" b="1" spc="-65" dirty="0">
                <a:solidFill>
                  <a:srgbClr val="006882"/>
                </a:solidFill>
                <a:latin typeface="Arial"/>
                <a:cs typeface="Arial"/>
              </a:rPr>
              <a:t>competitive</a:t>
            </a:r>
            <a:r>
              <a:rPr sz="2800" b="1" spc="-51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6882"/>
                </a:solidFill>
                <a:latin typeface="Arial"/>
                <a:cs typeface="Arial"/>
              </a:rPr>
              <a:t>advantage?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120" dirty="0">
                <a:solidFill>
                  <a:srgbClr val="006882"/>
                </a:solidFill>
                <a:latin typeface="Arial"/>
                <a:cs typeface="Arial"/>
              </a:rPr>
              <a:t>Is 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my </a:t>
            </a:r>
            <a:r>
              <a:rPr sz="2800" b="1" spc="-45" dirty="0">
                <a:solidFill>
                  <a:srgbClr val="006882"/>
                </a:solidFill>
                <a:latin typeface="Arial"/>
                <a:cs typeface="Arial"/>
              </a:rPr>
              <a:t>mentee </a:t>
            </a:r>
            <a:r>
              <a:rPr sz="2800" b="1" spc="90" dirty="0">
                <a:solidFill>
                  <a:srgbClr val="006882"/>
                </a:solidFill>
                <a:latin typeface="Arial"/>
                <a:cs typeface="Arial"/>
              </a:rPr>
              <a:t>in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 </a:t>
            </a:r>
            <a:r>
              <a:rPr sz="2800" b="1" spc="-15" dirty="0">
                <a:solidFill>
                  <a:srgbClr val="006882"/>
                </a:solidFill>
                <a:latin typeface="Arial"/>
                <a:cs typeface="Arial"/>
              </a:rPr>
              <a:t>right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solidFill>
                  <a:srgbClr val="006882"/>
                </a:solidFill>
                <a:latin typeface="Arial"/>
                <a:cs typeface="Arial"/>
              </a:rPr>
              <a:t>territory?</a:t>
            </a:r>
            <a:endParaRPr sz="2800">
              <a:latin typeface="Arial"/>
              <a:cs typeface="Arial"/>
            </a:endParaRPr>
          </a:p>
          <a:p>
            <a:pPr marL="602615" algn="ctr">
              <a:lnSpc>
                <a:spcPct val="100000"/>
              </a:lnSpc>
              <a:spcBef>
                <a:spcPts val="1215"/>
              </a:spcBef>
            </a:pPr>
            <a:r>
              <a:rPr sz="800" b="1" spc="-30" dirty="0">
                <a:solidFill>
                  <a:srgbClr val="006882"/>
                </a:solidFill>
                <a:latin typeface="Arial"/>
                <a:cs typeface="Arial"/>
              </a:rPr>
              <a:t>CRUCIAL </a:t>
            </a:r>
            <a:r>
              <a:rPr sz="800" b="1" spc="-15" dirty="0">
                <a:solidFill>
                  <a:srgbClr val="006882"/>
                </a:solidFill>
                <a:latin typeface="Arial"/>
                <a:cs typeface="Arial"/>
              </a:rPr>
              <a:t>MENTORING</a:t>
            </a:r>
            <a:r>
              <a:rPr sz="800" b="1" spc="-25" dirty="0">
                <a:solidFill>
                  <a:srgbClr val="006882"/>
                </a:solidFill>
                <a:latin typeface="Arial"/>
                <a:cs typeface="Arial"/>
              </a:rPr>
              <a:t> CONVERSATIONS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1459" y="5647944"/>
            <a:ext cx="1272539" cy="1210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201768"/>
            <a:ext cx="3065780" cy="131191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pc="-90" dirty="0">
                <a:solidFill>
                  <a:srgbClr val="00AFC9"/>
                </a:solidFill>
              </a:rPr>
              <a:t>STRENGTHS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400" dirty="0">
                <a:solidFill>
                  <a:srgbClr val="006882"/>
                </a:solidFill>
                <a:latin typeface="Arial"/>
                <a:cs typeface="Arial"/>
              </a:rPr>
              <a:t>2 </a:t>
            </a:r>
            <a:r>
              <a:rPr sz="2400" spc="-5" dirty="0">
                <a:solidFill>
                  <a:srgbClr val="006882"/>
                </a:solidFill>
              </a:rPr>
              <a:t>flawless</a:t>
            </a:r>
            <a:r>
              <a:rPr sz="2400" spc="-204" dirty="0">
                <a:solidFill>
                  <a:srgbClr val="006882"/>
                </a:solidFill>
              </a:rPr>
              <a:t> </a:t>
            </a:r>
            <a:r>
              <a:rPr sz="2400" spc="-20" dirty="0">
                <a:solidFill>
                  <a:srgbClr val="006882"/>
                </a:solidFill>
              </a:rPr>
              <a:t>principles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2162632"/>
            <a:ext cx="6623684" cy="22040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7780" marR="8890">
              <a:lnSpc>
                <a:spcPts val="3320"/>
              </a:lnSpc>
              <a:spcBef>
                <a:spcPts val="240"/>
              </a:spcBef>
            </a:pPr>
            <a:r>
              <a:rPr sz="2800" b="1" spc="10" dirty="0">
                <a:solidFill>
                  <a:srgbClr val="00AFC9"/>
                </a:solidFill>
                <a:latin typeface="Arial"/>
                <a:cs typeface="Arial"/>
              </a:rPr>
              <a:t>Each </a:t>
            </a:r>
            <a:r>
              <a:rPr sz="2800" b="1" spc="-75" dirty="0">
                <a:solidFill>
                  <a:srgbClr val="00AFC9"/>
                </a:solidFill>
                <a:latin typeface="Arial"/>
                <a:cs typeface="Arial"/>
              </a:rPr>
              <a:t>mentees </a:t>
            </a:r>
            <a:r>
              <a:rPr sz="2800" b="1" spc="-25" dirty="0">
                <a:solidFill>
                  <a:srgbClr val="00AFC9"/>
                </a:solidFill>
                <a:latin typeface="Arial"/>
                <a:cs typeface="Arial"/>
              </a:rPr>
              <a:t>talents </a:t>
            </a:r>
            <a:r>
              <a:rPr sz="2800" b="1" spc="95" dirty="0">
                <a:solidFill>
                  <a:srgbClr val="00AFC9"/>
                </a:solidFill>
                <a:latin typeface="Arial"/>
                <a:cs typeface="Arial"/>
              </a:rPr>
              <a:t>and </a:t>
            </a:r>
            <a:r>
              <a:rPr sz="2800" b="1" spc="-90" dirty="0">
                <a:solidFill>
                  <a:srgbClr val="00AFC9"/>
                </a:solidFill>
                <a:latin typeface="Arial"/>
                <a:cs typeface="Arial"/>
              </a:rPr>
              <a:t>strengths </a:t>
            </a:r>
            <a:r>
              <a:rPr sz="2800" b="1" spc="45" dirty="0">
                <a:solidFill>
                  <a:srgbClr val="00AFC9"/>
                </a:solidFill>
                <a:latin typeface="Arial"/>
                <a:cs typeface="Arial"/>
              </a:rPr>
              <a:t>are  </a:t>
            </a:r>
            <a:r>
              <a:rPr sz="2800" b="1" spc="10" dirty="0">
                <a:solidFill>
                  <a:srgbClr val="00AFC9"/>
                </a:solidFill>
                <a:latin typeface="Arial"/>
                <a:cs typeface="Arial"/>
              </a:rPr>
              <a:t>enduring </a:t>
            </a:r>
            <a:r>
              <a:rPr sz="2800" b="1" spc="95" dirty="0">
                <a:solidFill>
                  <a:srgbClr val="00AFC9"/>
                </a:solidFill>
                <a:latin typeface="Arial"/>
                <a:cs typeface="Arial"/>
              </a:rPr>
              <a:t>and</a:t>
            </a:r>
            <a:r>
              <a:rPr sz="2800" b="1" spc="-70" dirty="0">
                <a:solidFill>
                  <a:srgbClr val="00AFC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C9"/>
                </a:solidFill>
                <a:latin typeface="Arial"/>
                <a:cs typeface="Arial"/>
              </a:rPr>
              <a:t>unique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ts val="3310"/>
              </a:lnSpc>
            </a:pPr>
            <a:r>
              <a:rPr sz="2800" b="1" spc="5" dirty="0">
                <a:solidFill>
                  <a:srgbClr val="00AFC9"/>
                </a:solidFill>
                <a:latin typeface="Arial"/>
                <a:cs typeface="Arial"/>
              </a:rPr>
              <a:t>Each </a:t>
            </a:r>
            <a:r>
              <a:rPr sz="2800" b="1" spc="-75" dirty="0">
                <a:solidFill>
                  <a:srgbClr val="00AFC9"/>
                </a:solidFill>
                <a:latin typeface="Arial"/>
                <a:cs typeface="Arial"/>
              </a:rPr>
              <a:t>mentees greatest </a:t>
            </a:r>
            <a:r>
              <a:rPr sz="2800" b="1" spc="-45" dirty="0">
                <a:solidFill>
                  <a:srgbClr val="00AFC9"/>
                </a:solidFill>
                <a:latin typeface="Arial"/>
                <a:cs typeface="Arial"/>
              </a:rPr>
              <a:t>growth </a:t>
            </a:r>
            <a:r>
              <a:rPr sz="2800" b="1" spc="15" dirty="0">
                <a:solidFill>
                  <a:srgbClr val="00AFC9"/>
                </a:solidFill>
                <a:latin typeface="Arial"/>
                <a:cs typeface="Arial"/>
              </a:rPr>
              <a:t>would </a:t>
            </a:r>
            <a:r>
              <a:rPr sz="2800" b="1" spc="-155" dirty="0">
                <a:solidFill>
                  <a:srgbClr val="00AFC9"/>
                </a:solidFill>
                <a:latin typeface="Arial"/>
                <a:cs typeface="Arial"/>
              </a:rPr>
              <a:t>be  </a:t>
            </a:r>
            <a:r>
              <a:rPr sz="2800" b="1" spc="90" dirty="0">
                <a:solidFill>
                  <a:srgbClr val="00AFC9"/>
                </a:solidFill>
                <a:latin typeface="Arial"/>
                <a:cs typeface="Arial"/>
              </a:rPr>
              <a:t>in </a:t>
            </a:r>
            <a:r>
              <a:rPr sz="2800" b="1" spc="-40" dirty="0">
                <a:solidFill>
                  <a:srgbClr val="00AFC9"/>
                </a:solidFill>
                <a:latin typeface="Arial"/>
                <a:cs typeface="Arial"/>
              </a:rPr>
              <a:t>the </a:t>
            </a:r>
            <a:r>
              <a:rPr sz="2800" b="1" spc="15" dirty="0">
                <a:solidFill>
                  <a:srgbClr val="00AFC9"/>
                </a:solidFill>
                <a:latin typeface="Arial"/>
                <a:cs typeface="Arial"/>
              </a:rPr>
              <a:t>areas </a:t>
            </a:r>
            <a:r>
              <a:rPr sz="2800" b="1" spc="-65" dirty="0">
                <a:solidFill>
                  <a:srgbClr val="00AFC9"/>
                </a:solidFill>
                <a:latin typeface="Arial"/>
                <a:cs typeface="Arial"/>
              </a:rPr>
              <a:t>of </a:t>
            </a:r>
            <a:r>
              <a:rPr sz="2800" b="1" spc="-25" dirty="0">
                <a:solidFill>
                  <a:srgbClr val="00AFC9"/>
                </a:solidFill>
                <a:latin typeface="Arial"/>
                <a:cs typeface="Arial"/>
              </a:rPr>
              <a:t>his</a:t>
            </a:r>
            <a:r>
              <a:rPr sz="2800" b="1" spc="-250" dirty="0">
                <a:solidFill>
                  <a:srgbClr val="00AFC9"/>
                </a:solidFill>
                <a:latin typeface="Arial"/>
                <a:cs typeface="Arial"/>
              </a:rPr>
              <a:t> </a:t>
            </a:r>
            <a:r>
              <a:rPr sz="2800" b="1" spc="-85" dirty="0">
                <a:solidFill>
                  <a:srgbClr val="00AFC9"/>
                </a:solidFill>
                <a:latin typeface="Arial"/>
                <a:cs typeface="Arial"/>
              </a:rPr>
              <a:t>strengths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3443" y="5440679"/>
            <a:ext cx="1400555" cy="141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18846"/>
            <a:ext cx="4356100" cy="958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395"/>
              </a:lnSpc>
              <a:spcBef>
                <a:spcPts val="95"/>
              </a:spcBef>
            </a:pPr>
            <a:r>
              <a:rPr spc="-90" dirty="0">
                <a:solidFill>
                  <a:srgbClr val="00AFC9"/>
                </a:solidFill>
              </a:rPr>
              <a:t>STRENGTHS</a:t>
            </a:r>
          </a:p>
          <a:p>
            <a:pPr marL="55880">
              <a:lnSpc>
                <a:spcPts val="2955"/>
              </a:lnSpc>
            </a:pPr>
            <a:r>
              <a:rPr sz="2800" spc="-35" dirty="0">
                <a:solidFill>
                  <a:srgbClr val="006882"/>
                </a:solidFill>
              </a:rPr>
              <a:t>Focussing </a:t>
            </a:r>
            <a:r>
              <a:rPr sz="2800" spc="-90" dirty="0">
                <a:solidFill>
                  <a:srgbClr val="006882"/>
                </a:solidFill>
              </a:rPr>
              <a:t>on </a:t>
            </a:r>
            <a:r>
              <a:rPr sz="2800" spc="-105" dirty="0">
                <a:solidFill>
                  <a:srgbClr val="006882"/>
                </a:solidFill>
              </a:rPr>
              <a:t>strengths</a:t>
            </a:r>
            <a:r>
              <a:rPr sz="2800" spc="-245" dirty="0">
                <a:solidFill>
                  <a:srgbClr val="006882"/>
                </a:solidFill>
              </a:rPr>
              <a:t> </a:t>
            </a:r>
            <a:r>
              <a:rPr sz="2800" spc="-695" dirty="0">
                <a:solidFill>
                  <a:srgbClr val="006882"/>
                </a:solidFill>
              </a:rPr>
              <a:t>…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Is </a:t>
            </a:r>
            <a:r>
              <a:rPr spc="185" dirty="0"/>
              <a:t>an</a:t>
            </a:r>
            <a:r>
              <a:rPr spc="195" dirty="0"/>
              <a:t> </a:t>
            </a:r>
            <a:r>
              <a:rPr spc="95" dirty="0"/>
              <a:t>accelerator</a:t>
            </a:r>
          </a:p>
          <a:p>
            <a:pPr marL="55880">
              <a:lnSpc>
                <a:spcPct val="100000"/>
              </a:lnSpc>
              <a:spcBef>
                <a:spcPts val="10"/>
              </a:spcBef>
            </a:pPr>
            <a:r>
              <a:rPr spc="-65" dirty="0">
                <a:solidFill>
                  <a:srgbClr val="00AFC9"/>
                </a:solidFill>
                <a:latin typeface="Arial"/>
                <a:cs typeface="Arial"/>
              </a:rPr>
              <a:t>Your </a:t>
            </a:r>
            <a:r>
              <a:rPr spc="-45" dirty="0">
                <a:solidFill>
                  <a:srgbClr val="00AFC9"/>
                </a:solidFill>
                <a:latin typeface="Arial"/>
                <a:cs typeface="Arial"/>
              </a:rPr>
              <a:t>mentee </a:t>
            </a:r>
            <a:r>
              <a:rPr spc="110" dirty="0">
                <a:solidFill>
                  <a:srgbClr val="00AFC9"/>
                </a:solidFill>
                <a:latin typeface="Arial"/>
                <a:cs typeface="Arial"/>
              </a:rPr>
              <a:t>will </a:t>
            </a:r>
            <a:r>
              <a:rPr spc="-70" dirty="0">
                <a:solidFill>
                  <a:srgbClr val="00AFC9"/>
                </a:solidFill>
                <a:latin typeface="Arial"/>
                <a:cs typeface="Arial"/>
              </a:rPr>
              <a:t>grow </a:t>
            </a:r>
            <a:r>
              <a:rPr spc="-20" dirty="0">
                <a:solidFill>
                  <a:srgbClr val="00AFC9"/>
                </a:solidFill>
                <a:latin typeface="Arial"/>
                <a:cs typeface="Arial"/>
              </a:rPr>
              <a:t>faster </a:t>
            </a:r>
            <a:r>
              <a:rPr spc="95" dirty="0">
                <a:solidFill>
                  <a:srgbClr val="00AFC9"/>
                </a:solidFill>
                <a:latin typeface="Arial"/>
                <a:cs typeface="Arial"/>
              </a:rPr>
              <a:t>and</a:t>
            </a:r>
            <a:r>
              <a:rPr spc="-170" dirty="0">
                <a:solidFill>
                  <a:srgbClr val="00AFC9"/>
                </a:solidFill>
                <a:latin typeface="Arial"/>
                <a:cs typeface="Arial"/>
              </a:rPr>
              <a:t> </a:t>
            </a:r>
            <a:r>
              <a:rPr spc="-90" dirty="0">
                <a:solidFill>
                  <a:srgbClr val="00AFC9"/>
                </a:solidFill>
                <a:latin typeface="Arial"/>
                <a:cs typeface="Arial"/>
              </a:rPr>
              <a:t>develop</a:t>
            </a:r>
          </a:p>
          <a:p>
            <a:pPr marL="55880">
              <a:lnSpc>
                <a:spcPct val="100000"/>
              </a:lnSpc>
              <a:spcBef>
                <a:spcPts val="5"/>
              </a:spcBef>
            </a:pPr>
            <a:r>
              <a:rPr spc="-65" dirty="0">
                <a:solidFill>
                  <a:srgbClr val="00AFC9"/>
                </a:solidFill>
              </a:rPr>
              <a:t>more </a:t>
            </a:r>
            <a:r>
              <a:rPr spc="50" dirty="0">
                <a:solidFill>
                  <a:srgbClr val="00AFC9"/>
                </a:solidFill>
              </a:rPr>
              <a:t>in </a:t>
            </a:r>
            <a:r>
              <a:rPr spc="-35" dirty="0">
                <a:solidFill>
                  <a:srgbClr val="00AFC9"/>
                </a:solidFill>
              </a:rPr>
              <a:t>the </a:t>
            </a:r>
            <a:r>
              <a:rPr spc="65" dirty="0">
                <a:solidFill>
                  <a:srgbClr val="00AFC9"/>
                </a:solidFill>
              </a:rPr>
              <a:t>areas </a:t>
            </a:r>
            <a:r>
              <a:rPr dirty="0">
                <a:solidFill>
                  <a:srgbClr val="00AFC9"/>
                </a:solidFill>
              </a:rPr>
              <a:t>of </a:t>
            </a:r>
            <a:r>
              <a:rPr spc="45" dirty="0">
                <a:solidFill>
                  <a:srgbClr val="00AFC9"/>
                </a:solidFill>
              </a:rPr>
              <a:t>his</a:t>
            </a:r>
            <a:r>
              <a:rPr spc="100" dirty="0">
                <a:solidFill>
                  <a:srgbClr val="00AFC9"/>
                </a:solidFill>
              </a:rPr>
              <a:t> </a:t>
            </a:r>
            <a:r>
              <a:rPr spc="-85" dirty="0">
                <a:solidFill>
                  <a:srgbClr val="00AFC9"/>
                </a:solidFill>
              </a:rPr>
              <a:t>strengths…</a:t>
            </a:r>
          </a:p>
          <a:p>
            <a:pPr>
              <a:lnSpc>
                <a:spcPct val="100000"/>
              </a:lnSpc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Is </a:t>
            </a:r>
            <a:r>
              <a:rPr spc="290" dirty="0"/>
              <a:t>a</a:t>
            </a:r>
            <a:r>
              <a:rPr spc="190" dirty="0"/>
              <a:t> </a:t>
            </a:r>
            <a:r>
              <a:rPr spc="20" dirty="0"/>
              <a:t>multiplier</a:t>
            </a:r>
          </a:p>
          <a:p>
            <a:pPr marL="12700" marR="5080">
              <a:lnSpc>
                <a:spcPct val="100000"/>
              </a:lnSpc>
              <a:spcBef>
                <a:spcPts val="10"/>
              </a:spcBef>
              <a:tabLst>
                <a:tab pos="1029335" algn="l"/>
                <a:tab pos="2482850" algn="l"/>
                <a:tab pos="3352165" algn="l"/>
                <a:tab pos="3963035" algn="l"/>
                <a:tab pos="5042535" algn="l"/>
                <a:tab pos="7044055" algn="l"/>
              </a:tabLst>
            </a:pPr>
            <a:r>
              <a:rPr spc="-60" dirty="0">
                <a:solidFill>
                  <a:srgbClr val="00AFC9"/>
                </a:solidFill>
                <a:latin typeface="Arial"/>
                <a:cs typeface="Arial"/>
              </a:rPr>
              <a:t>Your	</a:t>
            </a:r>
            <a:r>
              <a:rPr spc="-15" dirty="0">
                <a:solidFill>
                  <a:srgbClr val="00AFC9"/>
                </a:solidFill>
                <a:latin typeface="Arial"/>
                <a:cs typeface="Arial"/>
              </a:rPr>
              <a:t>men</a:t>
            </a:r>
            <a:r>
              <a:rPr spc="-5" dirty="0">
                <a:solidFill>
                  <a:srgbClr val="00AFC9"/>
                </a:solidFill>
                <a:latin typeface="Arial"/>
                <a:cs typeface="Arial"/>
              </a:rPr>
              <a:t>t</a:t>
            </a:r>
            <a:r>
              <a:rPr spc="-105" dirty="0">
                <a:solidFill>
                  <a:srgbClr val="00AFC9"/>
                </a:solidFill>
                <a:latin typeface="Arial"/>
                <a:cs typeface="Arial"/>
              </a:rPr>
              <a:t>ee</a:t>
            </a:r>
            <a:r>
              <a:rPr dirty="0">
                <a:solidFill>
                  <a:srgbClr val="00AFC9"/>
                </a:solidFill>
                <a:latin typeface="Arial"/>
                <a:cs typeface="Arial"/>
              </a:rPr>
              <a:t>	</a:t>
            </a:r>
            <a:r>
              <a:rPr spc="110" dirty="0">
                <a:solidFill>
                  <a:srgbClr val="00AFC9"/>
                </a:solidFill>
                <a:latin typeface="Arial"/>
                <a:cs typeface="Arial"/>
              </a:rPr>
              <a:t>will</a:t>
            </a:r>
            <a:r>
              <a:rPr dirty="0">
                <a:solidFill>
                  <a:srgbClr val="00AFC9"/>
                </a:solidFill>
                <a:latin typeface="Arial"/>
                <a:cs typeface="Arial"/>
              </a:rPr>
              <a:t>	</a:t>
            </a:r>
            <a:r>
              <a:rPr spc="-170" dirty="0">
                <a:solidFill>
                  <a:srgbClr val="00AFC9"/>
                </a:solidFill>
                <a:latin typeface="Arial"/>
                <a:cs typeface="Arial"/>
              </a:rPr>
              <a:t>b</a:t>
            </a:r>
            <a:r>
              <a:rPr spc="-150" dirty="0">
                <a:solidFill>
                  <a:srgbClr val="00AFC9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AFC9"/>
                </a:solidFill>
                <a:latin typeface="Arial"/>
                <a:cs typeface="Arial"/>
              </a:rPr>
              <a:t>	</a:t>
            </a:r>
            <a:r>
              <a:rPr spc="-55" dirty="0">
                <a:solidFill>
                  <a:srgbClr val="00AFC9"/>
                </a:solidFill>
                <a:latin typeface="Arial"/>
                <a:cs typeface="Arial"/>
              </a:rPr>
              <a:t>more</a:t>
            </a:r>
            <a:r>
              <a:rPr dirty="0">
                <a:solidFill>
                  <a:srgbClr val="00AFC9"/>
                </a:solidFill>
                <a:latin typeface="Arial"/>
                <a:cs typeface="Arial"/>
              </a:rPr>
              <a:t>	</a:t>
            </a:r>
            <a:r>
              <a:rPr spc="-10" dirty="0">
                <a:solidFill>
                  <a:srgbClr val="00AFC9"/>
                </a:solidFill>
                <a:latin typeface="Arial"/>
                <a:cs typeface="Arial"/>
              </a:rPr>
              <a:t>inno</a:t>
            </a:r>
            <a:r>
              <a:rPr dirty="0">
                <a:solidFill>
                  <a:srgbClr val="00AFC9"/>
                </a:solidFill>
                <a:latin typeface="Arial"/>
                <a:cs typeface="Arial"/>
              </a:rPr>
              <a:t>v</a:t>
            </a:r>
            <a:r>
              <a:rPr spc="5" dirty="0">
                <a:solidFill>
                  <a:srgbClr val="00AFC9"/>
                </a:solidFill>
                <a:latin typeface="Arial"/>
                <a:cs typeface="Arial"/>
              </a:rPr>
              <a:t>ative</a:t>
            </a:r>
            <a:r>
              <a:rPr dirty="0">
                <a:solidFill>
                  <a:srgbClr val="00AFC9"/>
                </a:solidFill>
                <a:latin typeface="Arial"/>
                <a:cs typeface="Arial"/>
              </a:rPr>
              <a:t>	</a:t>
            </a:r>
            <a:r>
              <a:rPr spc="200" dirty="0">
                <a:solidFill>
                  <a:srgbClr val="00AFC9"/>
                </a:solidFill>
                <a:latin typeface="Arial"/>
                <a:cs typeface="Arial"/>
              </a:rPr>
              <a:t>a</a:t>
            </a:r>
            <a:r>
              <a:rPr spc="35" dirty="0">
                <a:solidFill>
                  <a:srgbClr val="00AFC9"/>
                </a:solidFill>
                <a:latin typeface="Arial"/>
                <a:cs typeface="Arial"/>
              </a:rPr>
              <a:t>nd  </a:t>
            </a:r>
            <a:r>
              <a:rPr spc="-15" dirty="0">
                <a:solidFill>
                  <a:srgbClr val="00AFC9"/>
                </a:solidFill>
                <a:latin typeface="Arial"/>
                <a:cs typeface="Arial"/>
              </a:rPr>
              <a:t>creative </a:t>
            </a:r>
            <a:r>
              <a:rPr spc="90" dirty="0">
                <a:solidFill>
                  <a:srgbClr val="00AFC9"/>
                </a:solidFill>
                <a:latin typeface="Arial"/>
                <a:cs typeface="Arial"/>
              </a:rPr>
              <a:t>in </a:t>
            </a:r>
            <a:r>
              <a:rPr spc="-35" dirty="0">
                <a:solidFill>
                  <a:srgbClr val="00AFC9"/>
                </a:solidFill>
                <a:latin typeface="Arial"/>
                <a:cs typeface="Arial"/>
              </a:rPr>
              <a:t>the </a:t>
            </a:r>
            <a:r>
              <a:rPr spc="15" dirty="0">
                <a:solidFill>
                  <a:srgbClr val="00AFC9"/>
                </a:solidFill>
                <a:latin typeface="Arial"/>
                <a:cs typeface="Arial"/>
              </a:rPr>
              <a:t>areas </a:t>
            </a:r>
            <a:r>
              <a:rPr spc="-70" dirty="0">
                <a:solidFill>
                  <a:srgbClr val="00AFC9"/>
                </a:solidFill>
                <a:latin typeface="Arial"/>
                <a:cs typeface="Arial"/>
              </a:rPr>
              <a:t>of </a:t>
            </a:r>
            <a:r>
              <a:rPr spc="-20" dirty="0">
                <a:solidFill>
                  <a:srgbClr val="00AFC9"/>
                </a:solidFill>
                <a:latin typeface="Arial"/>
                <a:cs typeface="Arial"/>
              </a:rPr>
              <a:t>his</a:t>
            </a:r>
            <a:r>
              <a:rPr spc="-280" dirty="0">
                <a:solidFill>
                  <a:srgbClr val="00AFC9"/>
                </a:solidFill>
                <a:latin typeface="Arial"/>
                <a:cs typeface="Arial"/>
              </a:rPr>
              <a:t> </a:t>
            </a:r>
            <a:r>
              <a:rPr spc="-140" dirty="0">
                <a:solidFill>
                  <a:srgbClr val="00AFC9"/>
                </a:solidFill>
                <a:latin typeface="Arial"/>
                <a:cs typeface="Arial"/>
              </a:rPr>
              <a:t>strengths</a:t>
            </a:r>
            <a:r>
              <a:rPr spc="-140" dirty="0">
                <a:solidFill>
                  <a:srgbClr val="00AFC9"/>
                </a:solidFill>
              </a:rPr>
              <a:t>…</a:t>
            </a:r>
          </a:p>
        </p:txBody>
      </p:sp>
      <p:sp>
        <p:nvSpPr>
          <p:cNvPr id="4" name="object 4"/>
          <p:cNvSpPr/>
          <p:nvPr/>
        </p:nvSpPr>
        <p:spPr>
          <a:xfrm>
            <a:off x="7743443" y="5440679"/>
            <a:ext cx="1400555" cy="141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18846"/>
            <a:ext cx="4356100" cy="958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395"/>
              </a:lnSpc>
              <a:spcBef>
                <a:spcPts val="95"/>
              </a:spcBef>
            </a:pPr>
            <a:r>
              <a:rPr spc="-90" dirty="0">
                <a:solidFill>
                  <a:srgbClr val="00AFC9"/>
                </a:solidFill>
              </a:rPr>
              <a:t>STRENGTHS</a:t>
            </a:r>
          </a:p>
          <a:p>
            <a:pPr marL="55880">
              <a:lnSpc>
                <a:spcPts val="2955"/>
              </a:lnSpc>
            </a:pPr>
            <a:r>
              <a:rPr sz="2800" spc="-35" dirty="0">
                <a:solidFill>
                  <a:srgbClr val="006882"/>
                </a:solidFill>
              </a:rPr>
              <a:t>Focussing </a:t>
            </a:r>
            <a:r>
              <a:rPr sz="2800" spc="-90" dirty="0">
                <a:solidFill>
                  <a:srgbClr val="006882"/>
                </a:solidFill>
              </a:rPr>
              <a:t>on </a:t>
            </a:r>
            <a:r>
              <a:rPr sz="2800" spc="-105" dirty="0">
                <a:solidFill>
                  <a:srgbClr val="006882"/>
                </a:solidFill>
              </a:rPr>
              <a:t>strengths</a:t>
            </a:r>
            <a:r>
              <a:rPr sz="2800" spc="-245" dirty="0">
                <a:solidFill>
                  <a:srgbClr val="006882"/>
                </a:solidFill>
              </a:rPr>
              <a:t> </a:t>
            </a:r>
            <a:r>
              <a:rPr sz="2800" spc="-695" dirty="0">
                <a:solidFill>
                  <a:srgbClr val="006882"/>
                </a:solidFill>
              </a:rPr>
              <a:t>…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7542" y="2079498"/>
            <a:ext cx="7690484" cy="3462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882"/>
                </a:solidFill>
                <a:latin typeface="Cambria"/>
                <a:cs typeface="Cambria"/>
              </a:rPr>
              <a:t>Is </a:t>
            </a:r>
            <a:r>
              <a:rPr sz="2800" b="1" spc="290" dirty="0">
                <a:solidFill>
                  <a:srgbClr val="006882"/>
                </a:solidFill>
                <a:latin typeface="Cambria"/>
                <a:cs typeface="Cambria"/>
              </a:rPr>
              <a:t>a</a:t>
            </a:r>
            <a:r>
              <a:rPr sz="2800" b="1" spc="190" dirty="0">
                <a:solidFill>
                  <a:srgbClr val="006882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6882"/>
                </a:solidFill>
                <a:latin typeface="Cambria"/>
                <a:cs typeface="Cambria"/>
              </a:rPr>
              <a:t>booster</a:t>
            </a:r>
            <a:endParaRPr sz="2800">
              <a:latin typeface="Cambria"/>
              <a:cs typeface="Cambria"/>
            </a:endParaRPr>
          </a:p>
          <a:p>
            <a:pPr marL="55880" marR="5080">
              <a:lnSpc>
                <a:spcPct val="100000"/>
              </a:lnSpc>
              <a:spcBef>
                <a:spcPts val="10"/>
              </a:spcBef>
              <a:tabLst>
                <a:tab pos="2333625" algn="l"/>
              </a:tabLst>
            </a:pPr>
            <a:r>
              <a:rPr sz="2800" b="1" spc="-60" dirty="0">
                <a:solidFill>
                  <a:srgbClr val="00AFC9"/>
                </a:solidFill>
                <a:latin typeface="Arial"/>
                <a:cs typeface="Arial"/>
              </a:rPr>
              <a:t>Your</a:t>
            </a:r>
            <a:r>
              <a:rPr sz="2800" b="1" spc="-50" dirty="0">
                <a:solidFill>
                  <a:srgbClr val="00AFC9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00AFC9"/>
                </a:solidFill>
                <a:latin typeface="Arial"/>
                <a:cs typeface="Arial"/>
              </a:rPr>
              <a:t>mentee	</a:t>
            </a:r>
            <a:r>
              <a:rPr sz="2800" b="1" spc="110" dirty="0">
                <a:solidFill>
                  <a:srgbClr val="00AFC9"/>
                </a:solidFill>
                <a:latin typeface="Arial"/>
                <a:cs typeface="Arial"/>
              </a:rPr>
              <a:t>will </a:t>
            </a:r>
            <a:r>
              <a:rPr sz="2800" b="1" spc="-160" dirty="0">
                <a:solidFill>
                  <a:srgbClr val="00AFC9"/>
                </a:solidFill>
                <a:latin typeface="Arial"/>
                <a:cs typeface="Arial"/>
              </a:rPr>
              <a:t>be </a:t>
            </a:r>
            <a:r>
              <a:rPr sz="2800" b="1" spc="-55" dirty="0">
                <a:solidFill>
                  <a:srgbClr val="00AFC9"/>
                </a:solidFill>
                <a:latin typeface="Arial"/>
                <a:cs typeface="Arial"/>
              </a:rPr>
              <a:t>more </a:t>
            </a:r>
            <a:r>
              <a:rPr sz="2800" b="1" spc="35" dirty="0">
                <a:solidFill>
                  <a:srgbClr val="00AFC9"/>
                </a:solidFill>
                <a:latin typeface="Arial"/>
                <a:cs typeface="Arial"/>
              </a:rPr>
              <a:t>inclined </a:t>
            </a:r>
            <a:r>
              <a:rPr sz="2800" b="1" spc="-160" dirty="0">
                <a:solidFill>
                  <a:srgbClr val="00AFC9"/>
                </a:solidFill>
                <a:latin typeface="Arial"/>
                <a:cs typeface="Arial"/>
              </a:rPr>
              <a:t>to </a:t>
            </a:r>
            <a:r>
              <a:rPr sz="2800" b="1" spc="-85" dirty="0">
                <a:solidFill>
                  <a:srgbClr val="00AFC9"/>
                </a:solidFill>
                <a:latin typeface="Arial"/>
                <a:cs typeface="Arial"/>
              </a:rPr>
              <a:t>bounce  </a:t>
            </a:r>
            <a:r>
              <a:rPr sz="2800" b="1" spc="-25" dirty="0">
                <a:solidFill>
                  <a:srgbClr val="00AFC9"/>
                </a:solidFill>
                <a:latin typeface="Arial"/>
                <a:cs typeface="Arial"/>
              </a:rPr>
              <a:t>back </a:t>
            </a:r>
            <a:r>
              <a:rPr sz="2800" b="1" spc="-10" dirty="0">
                <a:solidFill>
                  <a:srgbClr val="00AFC9"/>
                </a:solidFill>
                <a:latin typeface="Arial"/>
                <a:cs typeface="Arial"/>
              </a:rPr>
              <a:t>from </a:t>
            </a:r>
            <a:r>
              <a:rPr sz="2800" b="1" spc="75" dirty="0">
                <a:solidFill>
                  <a:srgbClr val="00AFC9"/>
                </a:solidFill>
                <a:latin typeface="Arial"/>
                <a:cs typeface="Arial"/>
              </a:rPr>
              <a:t>failure </a:t>
            </a:r>
            <a:r>
              <a:rPr sz="2800" b="1" spc="90" dirty="0">
                <a:solidFill>
                  <a:srgbClr val="00AFC9"/>
                </a:solidFill>
                <a:latin typeface="Arial"/>
                <a:cs typeface="Arial"/>
              </a:rPr>
              <a:t>in </a:t>
            </a:r>
            <a:r>
              <a:rPr sz="2800" b="1" spc="-40" dirty="0">
                <a:solidFill>
                  <a:srgbClr val="00AFC9"/>
                </a:solidFill>
                <a:latin typeface="Arial"/>
                <a:cs typeface="Arial"/>
              </a:rPr>
              <a:t>the </a:t>
            </a:r>
            <a:r>
              <a:rPr sz="2800" b="1" spc="15" dirty="0">
                <a:solidFill>
                  <a:srgbClr val="00AFC9"/>
                </a:solidFill>
                <a:latin typeface="Arial"/>
                <a:cs typeface="Arial"/>
              </a:rPr>
              <a:t>areas </a:t>
            </a:r>
            <a:r>
              <a:rPr sz="2800" b="1" spc="-70" dirty="0">
                <a:solidFill>
                  <a:srgbClr val="00AFC9"/>
                </a:solidFill>
                <a:latin typeface="Arial"/>
                <a:cs typeface="Arial"/>
              </a:rPr>
              <a:t>of </a:t>
            </a:r>
            <a:r>
              <a:rPr sz="2800" b="1" spc="-25" dirty="0">
                <a:solidFill>
                  <a:srgbClr val="00AFC9"/>
                </a:solidFill>
                <a:latin typeface="Arial"/>
                <a:cs typeface="Arial"/>
              </a:rPr>
              <a:t>his</a:t>
            </a:r>
            <a:r>
              <a:rPr sz="2800" b="1" spc="-455" dirty="0">
                <a:solidFill>
                  <a:srgbClr val="00AFC9"/>
                </a:solidFill>
                <a:latin typeface="Arial"/>
                <a:cs typeface="Arial"/>
              </a:rPr>
              <a:t> </a:t>
            </a:r>
            <a:r>
              <a:rPr sz="2800" b="1" spc="-85" dirty="0">
                <a:solidFill>
                  <a:srgbClr val="00AFC9"/>
                </a:solidFill>
                <a:latin typeface="Arial"/>
                <a:cs typeface="Arial"/>
              </a:rPr>
              <a:t>strengths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006882"/>
                </a:solidFill>
                <a:latin typeface="Cambria"/>
                <a:cs typeface="Cambria"/>
              </a:rPr>
              <a:t>Is </a:t>
            </a:r>
            <a:r>
              <a:rPr sz="2800" b="1" spc="290" dirty="0">
                <a:solidFill>
                  <a:srgbClr val="006882"/>
                </a:solidFill>
                <a:latin typeface="Cambria"/>
                <a:cs typeface="Cambria"/>
              </a:rPr>
              <a:t>a </a:t>
            </a:r>
            <a:r>
              <a:rPr sz="2800" b="1" spc="105" dirty="0">
                <a:solidFill>
                  <a:srgbClr val="006882"/>
                </a:solidFill>
                <a:latin typeface="Cambria"/>
                <a:cs typeface="Cambria"/>
              </a:rPr>
              <a:t>confidence</a:t>
            </a:r>
            <a:r>
              <a:rPr sz="2800" b="1" spc="5" dirty="0">
                <a:solidFill>
                  <a:srgbClr val="006882"/>
                </a:solidFill>
                <a:latin typeface="Cambria"/>
                <a:cs typeface="Cambria"/>
              </a:rPr>
              <a:t> </a:t>
            </a:r>
            <a:r>
              <a:rPr sz="2800" b="1" spc="40" dirty="0">
                <a:solidFill>
                  <a:srgbClr val="006882"/>
                </a:solidFill>
                <a:latin typeface="Cambria"/>
                <a:cs typeface="Cambria"/>
              </a:rPr>
              <a:t>builder</a:t>
            </a:r>
            <a:endParaRPr sz="2800">
              <a:latin typeface="Cambria"/>
              <a:cs typeface="Cambria"/>
            </a:endParaRPr>
          </a:p>
          <a:p>
            <a:pPr marL="12700" marR="1209040">
              <a:lnSpc>
                <a:spcPct val="100000"/>
              </a:lnSpc>
              <a:spcBef>
                <a:spcPts val="15"/>
              </a:spcBef>
            </a:pPr>
            <a:r>
              <a:rPr sz="2800" b="1" spc="-30" dirty="0">
                <a:solidFill>
                  <a:srgbClr val="00AFC9"/>
                </a:solidFill>
                <a:latin typeface="Arial"/>
                <a:cs typeface="Arial"/>
              </a:rPr>
              <a:t>Confidence </a:t>
            </a:r>
            <a:r>
              <a:rPr sz="2800" b="1" spc="-130" dirty="0">
                <a:solidFill>
                  <a:srgbClr val="00AFC9"/>
                </a:solidFill>
                <a:latin typeface="Arial"/>
                <a:cs typeface="Arial"/>
              </a:rPr>
              <a:t>comes </a:t>
            </a:r>
            <a:r>
              <a:rPr sz="2800" b="1" spc="-5" dirty="0">
                <a:solidFill>
                  <a:srgbClr val="00AFC9"/>
                </a:solidFill>
                <a:latin typeface="Arial"/>
                <a:cs typeface="Arial"/>
              </a:rPr>
              <a:t>from </a:t>
            </a:r>
            <a:r>
              <a:rPr sz="2800" b="1" spc="-90" dirty="0">
                <a:solidFill>
                  <a:srgbClr val="00AFC9"/>
                </a:solidFill>
                <a:latin typeface="Arial"/>
                <a:cs typeface="Arial"/>
              </a:rPr>
              <a:t>competence.  </a:t>
            </a:r>
            <a:r>
              <a:rPr sz="2800" b="1" spc="-80" dirty="0">
                <a:solidFill>
                  <a:srgbClr val="00AFC9"/>
                </a:solidFill>
                <a:latin typeface="Arial"/>
                <a:cs typeface="Arial"/>
              </a:rPr>
              <a:t>Weaknesses erode </a:t>
            </a:r>
            <a:r>
              <a:rPr sz="2800" b="1" spc="-30" dirty="0">
                <a:solidFill>
                  <a:srgbClr val="00AFC9"/>
                </a:solidFill>
                <a:latin typeface="Arial"/>
                <a:cs typeface="Arial"/>
              </a:rPr>
              <a:t>confidence </a:t>
            </a:r>
            <a:r>
              <a:rPr sz="2800" b="1" spc="95" dirty="0">
                <a:solidFill>
                  <a:srgbClr val="00AFC9"/>
                </a:solidFill>
                <a:latin typeface="Arial"/>
                <a:cs typeface="Arial"/>
              </a:rPr>
              <a:t>and </a:t>
            </a:r>
            <a:r>
              <a:rPr sz="2800" b="1" spc="-40" dirty="0">
                <a:solidFill>
                  <a:srgbClr val="00AFC9"/>
                </a:solidFill>
                <a:latin typeface="Arial"/>
                <a:cs typeface="Arial"/>
              </a:rPr>
              <a:t>self  </a:t>
            </a:r>
            <a:r>
              <a:rPr sz="2800" b="1" spc="-15" dirty="0">
                <a:solidFill>
                  <a:srgbClr val="00AFC9"/>
                </a:solidFill>
                <a:latin typeface="Arial"/>
                <a:cs typeface="Arial"/>
              </a:rPr>
              <a:t>assurance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3443" y="5440679"/>
            <a:ext cx="1400555" cy="141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1085" y="338785"/>
            <a:ext cx="294576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10" dirty="0">
                <a:solidFill>
                  <a:srgbClr val="006882"/>
                </a:solidFill>
              </a:rPr>
              <a:t>RELATIONSHIPS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1152144" y="1048511"/>
            <a:ext cx="6839711" cy="5128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68929" y="4174997"/>
            <a:ext cx="1179830" cy="1179830"/>
          </a:xfrm>
          <a:custGeom>
            <a:avLst/>
            <a:gdLst/>
            <a:ahLst/>
            <a:cxnLst/>
            <a:rect l="l" t="t" r="r" b="b"/>
            <a:pathLst>
              <a:path w="1179829" h="1179829">
                <a:moveTo>
                  <a:pt x="0" y="589788"/>
                </a:moveTo>
                <a:lnTo>
                  <a:pt x="1954" y="541412"/>
                </a:lnTo>
                <a:lnTo>
                  <a:pt x="7718" y="494115"/>
                </a:lnTo>
                <a:lnTo>
                  <a:pt x="17139" y="448047"/>
                </a:lnTo>
                <a:lnTo>
                  <a:pt x="30065" y="403360"/>
                </a:lnTo>
                <a:lnTo>
                  <a:pt x="46345" y="360205"/>
                </a:lnTo>
                <a:lnTo>
                  <a:pt x="65826" y="318735"/>
                </a:lnTo>
                <a:lnTo>
                  <a:pt x="88358" y="279102"/>
                </a:lnTo>
                <a:lnTo>
                  <a:pt x="113787" y="241456"/>
                </a:lnTo>
                <a:lnTo>
                  <a:pt x="141964" y="205950"/>
                </a:lnTo>
                <a:lnTo>
                  <a:pt x="172735" y="172735"/>
                </a:lnTo>
                <a:lnTo>
                  <a:pt x="205950" y="141964"/>
                </a:lnTo>
                <a:lnTo>
                  <a:pt x="241456" y="113787"/>
                </a:lnTo>
                <a:lnTo>
                  <a:pt x="279102" y="88358"/>
                </a:lnTo>
                <a:lnTo>
                  <a:pt x="318735" y="65826"/>
                </a:lnTo>
                <a:lnTo>
                  <a:pt x="360205" y="46345"/>
                </a:lnTo>
                <a:lnTo>
                  <a:pt x="403360" y="30065"/>
                </a:lnTo>
                <a:lnTo>
                  <a:pt x="448047" y="17139"/>
                </a:lnTo>
                <a:lnTo>
                  <a:pt x="494115" y="7718"/>
                </a:lnTo>
                <a:lnTo>
                  <a:pt x="541412" y="1954"/>
                </a:lnTo>
                <a:lnTo>
                  <a:pt x="589787" y="0"/>
                </a:lnTo>
                <a:lnTo>
                  <a:pt x="638163" y="1954"/>
                </a:lnTo>
                <a:lnTo>
                  <a:pt x="685460" y="7718"/>
                </a:lnTo>
                <a:lnTo>
                  <a:pt x="731528" y="17139"/>
                </a:lnTo>
                <a:lnTo>
                  <a:pt x="776215" y="30065"/>
                </a:lnTo>
                <a:lnTo>
                  <a:pt x="819370" y="46345"/>
                </a:lnTo>
                <a:lnTo>
                  <a:pt x="860840" y="65826"/>
                </a:lnTo>
                <a:lnTo>
                  <a:pt x="900473" y="88358"/>
                </a:lnTo>
                <a:lnTo>
                  <a:pt x="938119" y="113787"/>
                </a:lnTo>
                <a:lnTo>
                  <a:pt x="973625" y="141964"/>
                </a:lnTo>
                <a:lnTo>
                  <a:pt x="1006840" y="172735"/>
                </a:lnTo>
                <a:lnTo>
                  <a:pt x="1037611" y="205950"/>
                </a:lnTo>
                <a:lnTo>
                  <a:pt x="1065788" y="241456"/>
                </a:lnTo>
                <a:lnTo>
                  <a:pt x="1091217" y="279102"/>
                </a:lnTo>
                <a:lnTo>
                  <a:pt x="1113749" y="318735"/>
                </a:lnTo>
                <a:lnTo>
                  <a:pt x="1133230" y="360205"/>
                </a:lnTo>
                <a:lnTo>
                  <a:pt x="1149510" y="403360"/>
                </a:lnTo>
                <a:lnTo>
                  <a:pt x="1162436" y="448047"/>
                </a:lnTo>
                <a:lnTo>
                  <a:pt x="1171857" y="494115"/>
                </a:lnTo>
                <a:lnTo>
                  <a:pt x="1177621" y="541412"/>
                </a:lnTo>
                <a:lnTo>
                  <a:pt x="1179575" y="589788"/>
                </a:lnTo>
                <a:lnTo>
                  <a:pt x="1177621" y="638163"/>
                </a:lnTo>
                <a:lnTo>
                  <a:pt x="1171857" y="685460"/>
                </a:lnTo>
                <a:lnTo>
                  <a:pt x="1162436" y="731528"/>
                </a:lnTo>
                <a:lnTo>
                  <a:pt x="1149510" y="776215"/>
                </a:lnTo>
                <a:lnTo>
                  <a:pt x="1133230" y="819370"/>
                </a:lnTo>
                <a:lnTo>
                  <a:pt x="1113749" y="860840"/>
                </a:lnTo>
                <a:lnTo>
                  <a:pt x="1091217" y="900473"/>
                </a:lnTo>
                <a:lnTo>
                  <a:pt x="1065788" y="938119"/>
                </a:lnTo>
                <a:lnTo>
                  <a:pt x="1037611" y="973625"/>
                </a:lnTo>
                <a:lnTo>
                  <a:pt x="1006840" y="1006840"/>
                </a:lnTo>
                <a:lnTo>
                  <a:pt x="973625" y="1037611"/>
                </a:lnTo>
                <a:lnTo>
                  <a:pt x="938119" y="1065788"/>
                </a:lnTo>
                <a:lnTo>
                  <a:pt x="900473" y="1091217"/>
                </a:lnTo>
                <a:lnTo>
                  <a:pt x="860840" y="1113749"/>
                </a:lnTo>
                <a:lnTo>
                  <a:pt x="819370" y="1133230"/>
                </a:lnTo>
                <a:lnTo>
                  <a:pt x="776215" y="1149510"/>
                </a:lnTo>
                <a:lnTo>
                  <a:pt x="731528" y="1162436"/>
                </a:lnTo>
                <a:lnTo>
                  <a:pt x="685460" y="1171857"/>
                </a:lnTo>
                <a:lnTo>
                  <a:pt x="638163" y="1177621"/>
                </a:lnTo>
                <a:lnTo>
                  <a:pt x="589787" y="1179576"/>
                </a:lnTo>
                <a:lnTo>
                  <a:pt x="541412" y="1177621"/>
                </a:lnTo>
                <a:lnTo>
                  <a:pt x="494115" y="1171857"/>
                </a:lnTo>
                <a:lnTo>
                  <a:pt x="448047" y="1162436"/>
                </a:lnTo>
                <a:lnTo>
                  <a:pt x="403360" y="1149510"/>
                </a:lnTo>
                <a:lnTo>
                  <a:pt x="360205" y="1133230"/>
                </a:lnTo>
                <a:lnTo>
                  <a:pt x="318735" y="1113749"/>
                </a:lnTo>
                <a:lnTo>
                  <a:pt x="279102" y="1091217"/>
                </a:lnTo>
                <a:lnTo>
                  <a:pt x="241456" y="1065788"/>
                </a:lnTo>
                <a:lnTo>
                  <a:pt x="205950" y="1037611"/>
                </a:lnTo>
                <a:lnTo>
                  <a:pt x="172735" y="1006840"/>
                </a:lnTo>
                <a:lnTo>
                  <a:pt x="141964" y="973625"/>
                </a:lnTo>
                <a:lnTo>
                  <a:pt x="113787" y="938119"/>
                </a:lnTo>
                <a:lnTo>
                  <a:pt x="88358" y="900473"/>
                </a:lnTo>
                <a:lnTo>
                  <a:pt x="65826" y="860840"/>
                </a:lnTo>
                <a:lnTo>
                  <a:pt x="46345" y="819370"/>
                </a:lnTo>
                <a:lnTo>
                  <a:pt x="30065" y="776215"/>
                </a:lnTo>
                <a:lnTo>
                  <a:pt x="17139" y="731528"/>
                </a:lnTo>
                <a:lnTo>
                  <a:pt x="7718" y="685460"/>
                </a:lnTo>
                <a:lnTo>
                  <a:pt x="1954" y="638163"/>
                </a:lnTo>
                <a:lnTo>
                  <a:pt x="0" y="589788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516" y="775792"/>
            <a:ext cx="5813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solidFill>
                  <a:srgbClr val="4884AA"/>
                </a:solidFill>
              </a:rPr>
              <a:t>Why </a:t>
            </a:r>
            <a:r>
              <a:rPr spc="-90" dirty="0">
                <a:solidFill>
                  <a:srgbClr val="4884AA"/>
                </a:solidFill>
              </a:rPr>
              <a:t>this</a:t>
            </a:r>
            <a:r>
              <a:rPr spc="-310" dirty="0">
                <a:solidFill>
                  <a:srgbClr val="4884AA"/>
                </a:solidFill>
              </a:rPr>
              <a:t> </a:t>
            </a:r>
            <a:r>
              <a:rPr spc="-70" dirty="0">
                <a:solidFill>
                  <a:srgbClr val="4884AA"/>
                </a:solidFill>
              </a:rPr>
              <a:t>conversation?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3516" y="1561054"/>
            <a:ext cx="6893559" cy="154622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800" b="1" spc="-5" dirty="0">
                <a:solidFill>
                  <a:srgbClr val="006882"/>
                </a:solidFill>
                <a:latin typeface="Calibri"/>
                <a:cs typeface="Calibri"/>
              </a:rPr>
              <a:t>The </a:t>
            </a:r>
            <a:r>
              <a:rPr sz="2800" b="1" spc="-15" dirty="0">
                <a:solidFill>
                  <a:srgbClr val="006882"/>
                </a:solidFill>
                <a:latin typeface="Calibri"/>
                <a:cs typeface="Calibri"/>
              </a:rPr>
              <a:t>focus </a:t>
            </a:r>
            <a:r>
              <a:rPr sz="2800" b="1" spc="-5" dirty="0">
                <a:solidFill>
                  <a:srgbClr val="006882"/>
                </a:solidFill>
                <a:latin typeface="Calibri"/>
                <a:cs typeface="Calibri"/>
              </a:rPr>
              <a:t>of this </a:t>
            </a:r>
            <a:r>
              <a:rPr sz="2800" b="1" spc="-20" dirty="0">
                <a:solidFill>
                  <a:srgbClr val="006882"/>
                </a:solidFill>
                <a:latin typeface="Calibri"/>
                <a:cs typeface="Calibri"/>
              </a:rPr>
              <a:t>conversation</a:t>
            </a:r>
            <a:r>
              <a:rPr sz="2800" b="1" spc="75" dirty="0">
                <a:solidFill>
                  <a:srgbClr val="006882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882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6900"/>
              </a:lnSpc>
              <a:spcBef>
                <a:spcPts val="825"/>
              </a:spcBef>
              <a:buFont typeface="Arial"/>
              <a:buChar char="•"/>
              <a:tabLst>
                <a:tab pos="469900" algn="l"/>
                <a:tab pos="470534" algn="l"/>
                <a:tab pos="2984500" algn="l"/>
                <a:tab pos="4147820" algn="l"/>
                <a:tab pos="6581775" algn="l"/>
              </a:tabLst>
            </a:pPr>
            <a:r>
              <a:rPr sz="2600" b="1" spc="30" dirty="0">
                <a:solidFill>
                  <a:srgbClr val="006882"/>
                </a:solidFill>
                <a:latin typeface="Arial"/>
                <a:cs typeface="Arial"/>
              </a:rPr>
              <a:t>Un</a:t>
            </a:r>
            <a:r>
              <a:rPr sz="2600" b="1" spc="15" dirty="0">
                <a:solidFill>
                  <a:srgbClr val="006882"/>
                </a:solidFill>
                <a:latin typeface="Arial"/>
                <a:cs typeface="Arial"/>
              </a:rPr>
              <a:t>d</a:t>
            </a:r>
            <a:r>
              <a:rPr sz="2600" b="1" spc="-25" dirty="0">
                <a:solidFill>
                  <a:srgbClr val="006882"/>
                </a:solidFill>
                <a:latin typeface="Arial"/>
                <a:cs typeface="Arial"/>
              </a:rPr>
              <a:t>e</a:t>
            </a:r>
            <a:r>
              <a:rPr sz="2600" b="1" spc="-30" dirty="0">
                <a:solidFill>
                  <a:srgbClr val="006882"/>
                </a:solidFill>
                <a:latin typeface="Arial"/>
                <a:cs typeface="Arial"/>
              </a:rPr>
              <a:t>r</a:t>
            </a:r>
            <a:r>
              <a:rPr sz="2600" b="1" spc="-190" dirty="0">
                <a:solidFill>
                  <a:srgbClr val="006882"/>
                </a:solidFill>
                <a:latin typeface="Arial"/>
                <a:cs typeface="Arial"/>
              </a:rPr>
              <a:t>s</a:t>
            </a:r>
            <a:r>
              <a:rPr sz="2600" b="1" spc="-125" dirty="0">
                <a:solidFill>
                  <a:srgbClr val="006882"/>
                </a:solidFill>
                <a:latin typeface="Arial"/>
                <a:cs typeface="Arial"/>
              </a:rPr>
              <a:t>t</a:t>
            </a:r>
            <a:r>
              <a:rPr sz="2600" b="1" spc="170" dirty="0">
                <a:solidFill>
                  <a:srgbClr val="006882"/>
                </a:solidFill>
                <a:latin typeface="Arial"/>
                <a:cs typeface="Arial"/>
              </a:rPr>
              <a:t>a</a:t>
            </a:r>
            <a:r>
              <a:rPr sz="2600" b="1" spc="50" dirty="0">
                <a:solidFill>
                  <a:srgbClr val="006882"/>
                </a:solidFill>
                <a:latin typeface="Arial"/>
                <a:cs typeface="Arial"/>
              </a:rPr>
              <a:t>nd</a:t>
            </a:r>
            <a:r>
              <a:rPr sz="26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600" b="1" spc="-30" dirty="0">
                <a:solidFill>
                  <a:srgbClr val="006882"/>
                </a:solidFill>
                <a:latin typeface="Arial"/>
                <a:cs typeface="Arial"/>
              </a:rPr>
              <a:t>the</a:t>
            </a:r>
            <a:r>
              <a:rPr sz="26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600" b="1" spc="-10" dirty="0">
                <a:solidFill>
                  <a:srgbClr val="006882"/>
                </a:solidFill>
                <a:latin typeface="Arial"/>
                <a:cs typeface="Arial"/>
              </a:rPr>
              <a:t>im</a:t>
            </a:r>
            <a:r>
              <a:rPr sz="2600" b="1" spc="-30" dirty="0">
                <a:solidFill>
                  <a:srgbClr val="006882"/>
                </a:solidFill>
                <a:latin typeface="Arial"/>
                <a:cs typeface="Arial"/>
              </a:rPr>
              <a:t>p</a:t>
            </a:r>
            <a:r>
              <a:rPr sz="2600" b="1" dirty="0">
                <a:solidFill>
                  <a:srgbClr val="006882"/>
                </a:solidFill>
                <a:latin typeface="Arial"/>
                <a:cs typeface="Arial"/>
              </a:rPr>
              <a:t>ortan</a:t>
            </a:r>
            <a:r>
              <a:rPr sz="2600" b="1" spc="-90" dirty="0">
                <a:solidFill>
                  <a:srgbClr val="006882"/>
                </a:solidFill>
                <a:latin typeface="Arial"/>
                <a:cs typeface="Arial"/>
              </a:rPr>
              <a:t>ce</a:t>
            </a:r>
            <a:r>
              <a:rPr sz="26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600" b="1" spc="-50" dirty="0">
                <a:solidFill>
                  <a:srgbClr val="006882"/>
                </a:solidFill>
                <a:latin typeface="Arial"/>
                <a:cs typeface="Arial"/>
              </a:rPr>
              <a:t>of  </a:t>
            </a:r>
            <a:r>
              <a:rPr sz="2600" b="1" spc="-30" dirty="0">
                <a:solidFill>
                  <a:srgbClr val="006882"/>
                </a:solidFill>
                <a:latin typeface="Arial"/>
                <a:cs typeface="Arial"/>
              </a:rPr>
              <a:t>relationships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1640" y="3210813"/>
            <a:ext cx="15754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15" dirty="0">
                <a:solidFill>
                  <a:srgbClr val="006882"/>
                </a:solidFill>
                <a:latin typeface="Arial"/>
                <a:cs typeface="Arial"/>
              </a:rPr>
              <a:t>beneficial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516" y="3183991"/>
            <a:ext cx="4954905" cy="87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69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  <a:tab pos="1574800" algn="l"/>
                <a:tab pos="2271395" algn="l"/>
                <a:tab pos="3474085" algn="l"/>
                <a:tab pos="4140200" algn="l"/>
              </a:tabLst>
            </a:pPr>
            <a:r>
              <a:rPr sz="2600" b="1" spc="-145" dirty="0">
                <a:solidFill>
                  <a:srgbClr val="006882"/>
                </a:solidFill>
                <a:latin typeface="Arial"/>
                <a:cs typeface="Arial"/>
              </a:rPr>
              <a:t>Look	</a:t>
            </a:r>
            <a:r>
              <a:rPr sz="2600" b="1" spc="50" dirty="0">
                <a:solidFill>
                  <a:srgbClr val="006882"/>
                </a:solidFill>
                <a:latin typeface="Arial"/>
                <a:cs typeface="Arial"/>
              </a:rPr>
              <a:t>at	</a:t>
            </a:r>
            <a:r>
              <a:rPr sz="2600" b="1" spc="175" dirty="0">
                <a:solidFill>
                  <a:srgbClr val="006882"/>
                </a:solidFill>
                <a:latin typeface="Arial"/>
                <a:cs typeface="Arial"/>
              </a:rPr>
              <a:t>w</a:t>
            </a:r>
            <a:r>
              <a:rPr sz="2600" b="1" spc="114" dirty="0">
                <a:solidFill>
                  <a:srgbClr val="006882"/>
                </a:solidFill>
                <a:latin typeface="Arial"/>
                <a:cs typeface="Arial"/>
              </a:rPr>
              <a:t>a</a:t>
            </a:r>
            <a:r>
              <a:rPr sz="2600" b="1" spc="-130" dirty="0">
                <a:solidFill>
                  <a:srgbClr val="006882"/>
                </a:solidFill>
                <a:latin typeface="Arial"/>
                <a:cs typeface="Arial"/>
              </a:rPr>
              <a:t>ys</a:t>
            </a:r>
            <a:r>
              <a:rPr sz="26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600" b="1" spc="-145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r>
              <a:rPr sz="26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600" b="1" spc="-200" dirty="0">
                <a:solidFill>
                  <a:srgbClr val="006882"/>
                </a:solidFill>
                <a:latin typeface="Arial"/>
                <a:cs typeface="Arial"/>
              </a:rPr>
              <a:t>b</a:t>
            </a:r>
            <a:r>
              <a:rPr sz="2600" b="1" spc="114" dirty="0">
                <a:solidFill>
                  <a:srgbClr val="006882"/>
                </a:solidFill>
                <a:latin typeface="Arial"/>
                <a:cs typeface="Arial"/>
              </a:rPr>
              <a:t>u</a:t>
            </a:r>
            <a:r>
              <a:rPr sz="2600" b="1" spc="35" dirty="0">
                <a:solidFill>
                  <a:srgbClr val="006882"/>
                </a:solidFill>
                <a:latin typeface="Arial"/>
                <a:cs typeface="Arial"/>
              </a:rPr>
              <a:t>i</a:t>
            </a:r>
            <a:r>
              <a:rPr sz="2600" b="1" spc="50" dirty="0">
                <a:solidFill>
                  <a:srgbClr val="006882"/>
                </a:solidFill>
                <a:latin typeface="Arial"/>
                <a:cs typeface="Arial"/>
              </a:rPr>
              <a:t>ld  </a:t>
            </a:r>
            <a:r>
              <a:rPr sz="2600" b="1" spc="-30" dirty="0">
                <a:solidFill>
                  <a:srgbClr val="006882"/>
                </a:solidFill>
                <a:latin typeface="Arial"/>
                <a:cs typeface="Arial"/>
              </a:rPr>
              <a:t>relationships.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516" y="4575898"/>
            <a:ext cx="6894195" cy="164909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800" b="1" spc="-5" dirty="0">
                <a:solidFill>
                  <a:srgbClr val="006882"/>
                </a:solidFill>
                <a:latin typeface="Calibri"/>
                <a:cs typeface="Calibri"/>
              </a:rPr>
              <a:t>It </a:t>
            </a:r>
            <a:r>
              <a:rPr sz="2800" b="1" spc="-15" dirty="0">
                <a:solidFill>
                  <a:srgbClr val="006882"/>
                </a:solidFill>
                <a:latin typeface="Calibri"/>
                <a:cs typeface="Calibri"/>
              </a:rPr>
              <a:t>answers </a:t>
            </a:r>
            <a:r>
              <a:rPr sz="2800" b="1" spc="-5" dirty="0">
                <a:solidFill>
                  <a:srgbClr val="006882"/>
                </a:solidFill>
                <a:latin typeface="Calibri"/>
                <a:cs typeface="Calibri"/>
              </a:rPr>
              <a:t>the basic</a:t>
            </a:r>
            <a:r>
              <a:rPr sz="2800" b="1" spc="75" dirty="0">
                <a:solidFill>
                  <a:srgbClr val="006882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882"/>
                </a:solidFill>
                <a:latin typeface="Calibri"/>
                <a:cs typeface="Calibri"/>
              </a:rPr>
              <a:t>question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b="1" spc="-5" dirty="0">
                <a:solidFill>
                  <a:srgbClr val="006882"/>
                </a:solidFill>
                <a:latin typeface="Arial"/>
                <a:cs typeface="Arial"/>
              </a:rPr>
              <a:t>How </a:t>
            </a:r>
            <a:r>
              <a:rPr sz="2600" b="1" spc="-65" dirty="0">
                <a:solidFill>
                  <a:srgbClr val="006882"/>
                </a:solidFill>
                <a:latin typeface="Arial"/>
                <a:cs typeface="Arial"/>
              </a:rPr>
              <a:t>is </a:t>
            </a:r>
            <a:r>
              <a:rPr sz="2600" b="1" spc="10" dirty="0">
                <a:solidFill>
                  <a:srgbClr val="006882"/>
                </a:solidFill>
                <a:latin typeface="Arial"/>
                <a:cs typeface="Arial"/>
              </a:rPr>
              <a:t>my </a:t>
            </a:r>
            <a:r>
              <a:rPr sz="2600" b="1" spc="-35" dirty="0">
                <a:solidFill>
                  <a:srgbClr val="006882"/>
                </a:solidFill>
                <a:latin typeface="Arial"/>
                <a:cs typeface="Arial"/>
              </a:rPr>
              <a:t>mentee </a:t>
            </a:r>
            <a:r>
              <a:rPr sz="2600" b="1" spc="-50" dirty="0">
                <a:solidFill>
                  <a:srgbClr val="006882"/>
                </a:solidFill>
                <a:latin typeface="Arial"/>
                <a:cs typeface="Arial"/>
              </a:rPr>
              <a:t>perceived </a:t>
            </a:r>
            <a:r>
              <a:rPr sz="2600" b="1" spc="-110" dirty="0">
                <a:solidFill>
                  <a:srgbClr val="006882"/>
                </a:solidFill>
                <a:latin typeface="Arial"/>
                <a:cs typeface="Arial"/>
              </a:rPr>
              <a:t>by</a:t>
            </a:r>
            <a:r>
              <a:rPr sz="2600" b="1" spc="-254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600" b="1" spc="-114" dirty="0">
                <a:solidFill>
                  <a:srgbClr val="006882"/>
                </a:solidFill>
                <a:latin typeface="Arial"/>
                <a:cs typeface="Arial"/>
              </a:rPr>
              <a:t>others?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b="1" spc="-110" dirty="0">
                <a:solidFill>
                  <a:srgbClr val="006882"/>
                </a:solidFill>
                <a:latin typeface="Arial"/>
                <a:cs typeface="Arial"/>
              </a:rPr>
              <a:t>Is </a:t>
            </a:r>
            <a:r>
              <a:rPr sz="2600" b="1" spc="15" dirty="0">
                <a:solidFill>
                  <a:srgbClr val="006882"/>
                </a:solidFill>
                <a:latin typeface="Arial"/>
                <a:cs typeface="Arial"/>
              </a:rPr>
              <a:t>my </a:t>
            </a:r>
            <a:r>
              <a:rPr sz="2600" b="1" spc="-40" dirty="0">
                <a:solidFill>
                  <a:srgbClr val="006882"/>
                </a:solidFill>
                <a:latin typeface="Arial"/>
                <a:cs typeface="Arial"/>
              </a:rPr>
              <a:t>mentee </a:t>
            </a:r>
            <a:r>
              <a:rPr sz="2600" b="1" spc="-5" dirty="0">
                <a:solidFill>
                  <a:srgbClr val="006882"/>
                </a:solidFill>
                <a:latin typeface="Arial"/>
                <a:cs typeface="Arial"/>
              </a:rPr>
              <a:t>viewed </a:t>
            </a:r>
            <a:r>
              <a:rPr sz="2600" b="1" spc="20" dirty="0">
                <a:solidFill>
                  <a:srgbClr val="006882"/>
                </a:solidFill>
                <a:latin typeface="Arial"/>
                <a:cs typeface="Arial"/>
              </a:rPr>
              <a:t>differently </a:t>
            </a:r>
            <a:r>
              <a:rPr sz="2600" b="1" spc="60" dirty="0">
                <a:solidFill>
                  <a:srgbClr val="006882"/>
                </a:solidFill>
                <a:latin typeface="Arial"/>
                <a:cs typeface="Arial"/>
              </a:rPr>
              <a:t>than</a:t>
            </a:r>
            <a:r>
              <a:rPr sz="2600" b="1" spc="1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6882"/>
                </a:solidFill>
                <a:latin typeface="Arial"/>
                <a:cs typeface="Arial"/>
              </a:rPr>
              <a:t>he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0969" y="6227470"/>
            <a:ext cx="21031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60" dirty="0">
                <a:solidFill>
                  <a:srgbClr val="006882"/>
                </a:solidFill>
                <a:latin typeface="Arial"/>
                <a:cs typeface="Arial"/>
              </a:rPr>
              <a:t>sees</a:t>
            </a:r>
            <a:r>
              <a:rPr sz="2600" b="1" spc="-12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006882"/>
                </a:solidFill>
                <a:latin typeface="Arial"/>
                <a:cs typeface="Arial"/>
              </a:rPr>
              <a:t>himself?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3443" y="5440679"/>
            <a:ext cx="1400555" cy="141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87622" y="6461861"/>
            <a:ext cx="1971039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30" dirty="0">
                <a:solidFill>
                  <a:srgbClr val="006882"/>
                </a:solidFill>
                <a:latin typeface="Arial"/>
                <a:cs typeface="Arial"/>
              </a:rPr>
              <a:t>CRUCIAL </a:t>
            </a:r>
            <a:r>
              <a:rPr sz="800" b="1" spc="-15" dirty="0">
                <a:solidFill>
                  <a:srgbClr val="006882"/>
                </a:solidFill>
                <a:latin typeface="Arial"/>
                <a:cs typeface="Arial"/>
              </a:rPr>
              <a:t>MENTORING</a:t>
            </a:r>
            <a:r>
              <a:rPr sz="800" b="1" spc="-4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006882"/>
                </a:solidFill>
                <a:latin typeface="Arial"/>
                <a:cs typeface="Arial"/>
              </a:rPr>
              <a:t>CONVERSATIONS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1061" y="1596043"/>
            <a:ext cx="4621876" cy="458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82798" y="2595117"/>
            <a:ext cx="655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OPEN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2895" y="2595117"/>
            <a:ext cx="716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FFFFFF"/>
                </a:solidFill>
                <a:latin typeface="Tahoma"/>
                <a:cs typeface="Tahoma"/>
              </a:rPr>
              <a:t>BLIND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5417" y="4932679"/>
            <a:ext cx="910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1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0" b="1" spc="-8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b="1" spc="-7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0573" y="4932679"/>
            <a:ext cx="1278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UNK</a:t>
            </a:r>
            <a:r>
              <a:rPr sz="1800" b="1" spc="-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OW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25598" y="254634"/>
            <a:ext cx="3891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0" dirty="0">
                <a:solidFill>
                  <a:srgbClr val="006882"/>
                </a:solidFill>
              </a:rPr>
              <a:t>JOHARI</a:t>
            </a:r>
            <a:r>
              <a:rPr sz="3600" spc="-215" dirty="0">
                <a:solidFill>
                  <a:srgbClr val="006882"/>
                </a:solidFill>
              </a:rPr>
              <a:t> </a:t>
            </a:r>
            <a:r>
              <a:rPr sz="3600" spc="-135" dirty="0">
                <a:solidFill>
                  <a:srgbClr val="006882"/>
                </a:solidFill>
              </a:rPr>
              <a:t>WINDOW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1194917" y="2361387"/>
            <a:ext cx="865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6882"/>
                </a:solidFill>
                <a:latin typeface="Arial"/>
                <a:cs typeface="Arial"/>
              </a:rPr>
              <a:t>Known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10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r>
              <a:rPr sz="1800" b="1" spc="-9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006882"/>
                </a:solidFill>
                <a:latin typeface="Arial"/>
                <a:cs typeface="Arial"/>
              </a:rPr>
              <a:t>Other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7102" y="4733925"/>
            <a:ext cx="1202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5080" indent="-19812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006882"/>
                </a:solidFill>
                <a:latin typeface="Arial"/>
                <a:cs typeface="Arial"/>
              </a:rPr>
              <a:t>Not</a:t>
            </a:r>
            <a:r>
              <a:rPr sz="1800" b="1" spc="-11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882"/>
                </a:solidFill>
                <a:latin typeface="Arial"/>
                <a:cs typeface="Arial"/>
              </a:rPr>
              <a:t>Known  </a:t>
            </a:r>
            <a:r>
              <a:rPr sz="1800" b="1" spc="-110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r>
              <a:rPr sz="1800" b="1" spc="-5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006882"/>
                </a:solidFill>
                <a:latin typeface="Arial"/>
                <a:cs typeface="Arial"/>
              </a:rPr>
              <a:t>Other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7011" y="1023620"/>
            <a:ext cx="777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solidFill>
                  <a:srgbClr val="006882"/>
                </a:solidFill>
                <a:latin typeface="Arial"/>
                <a:cs typeface="Arial"/>
              </a:rPr>
              <a:t>Kno</a:t>
            </a:r>
            <a:r>
              <a:rPr sz="1800" b="1" spc="45" dirty="0">
                <a:solidFill>
                  <a:srgbClr val="006882"/>
                </a:solidFill>
                <a:latin typeface="Arial"/>
                <a:cs typeface="Arial"/>
              </a:rPr>
              <a:t>wn  </a:t>
            </a:r>
            <a:r>
              <a:rPr sz="1800" b="1" spc="-110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r>
              <a:rPr sz="1800" b="1" spc="-9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006882"/>
                </a:solidFill>
                <a:latin typeface="Arial"/>
                <a:cs typeface="Arial"/>
              </a:rPr>
              <a:t>Self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4671" y="1022730"/>
            <a:ext cx="1202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5080" indent="-28067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006882"/>
                </a:solidFill>
                <a:latin typeface="Arial"/>
                <a:cs typeface="Arial"/>
              </a:rPr>
              <a:t>Not</a:t>
            </a:r>
            <a:r>
              <a:rPr sz="1800" b="1" spc="-11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882"/>
                </a:solidFill>
                <a:latin typeface="Arial"/>
                <a:cs typeface="Arial"/>
              </a:rPr>
              <a:t>Known  </a:t>
            </a:r>
            <a:r>
              <a:rPr sz="1800" b="1" spc="-110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r>
              <a:rPr sz="1800" b="1" spc="-4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006882"/>
                </a:solidFill>
                <a:latin typeface="Arial"/>
                <a:cs typeface="Arial"/>
              </a:rPr>
              <a:t>Self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43443" y="5440679"/>
            <a:ext cx="1400555" cy="1417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20344"/>
            <a:ext cx="5282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>
                <a:solidFill>
                  <a:srgbClr val="006882"/>
                </a:solidFill>
              </a:rPr>
              <a:t>What </a:t>
            </a:r>
            <a:r>
              <a:rPr sz="4400" spc="-114" dirty="0">
                <a:solidFill>
                  <a:srgbClr val="006882"/>
                </a:solidFill>
              </a:rPr>
              <a:t>we </a:t>
            </a:r>
            <a:r>
              <a:rPr sz="4400" spc="80" dirty="0">
                <a:solidFill>
                  <a:srgbClr val="006882"/>
                </a:solidFill>
              </a:rPr>
              <a:t>will</a:t>
            </a:r>
            <a:r>
              <a:rPr sz="4400" spc="-420" dirty="0">
                <a:solidFill>
                  <a:srgbClr val="006882"/>
                </a:solidFill>
              </a:rPr>
              <a:t> </a:t>
            </a:r>
            <a:r>
              <a:rPr sz="4400" spc="-60" dirty="0">
                <a:solidFill>
                  <a:srgbClr val="006882"/>
                </a:solidFill>
              </a:rPr>
              <a:t>cover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7515" y="1364894"/>
            <a:ext cx="8364855" cy="309181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64490" indent="-351790">
              <a:lnSpc>
                <a:spcPct val="100000"/>
              </a:lnSpc>
              <a:spcBef>
                <a:spcPts val="760"/>
              </a:spcBef>
              <a:buFont typeface="Calibri"/>
              <a:buAutoNum type="arabicPeriod"/>
              <a:tabLst>
                <a:tab pos="365125" algn="l"/>
              </a:tabLst>
            </a:pPr>
            <a:r>
              <a:rPr sz="2800" b="1" spc="-65" dirty="0">
                <a:solidFill>
                  <a:srgbClr val="006882"/>
                </a:solidFill>
                <a:latin typeface="Arial"/>
                <a:cs typeface="Arial"/>
              </a:rPr>
              <a:t>Conversations </a:t>
            </a:r>
            <a:r>
              <a:rPr sz="2800" b="1" spc="25" dirty="0">
                <a:solidFill>
                  <a:srgbClr val="006882"/>
                </a:solidFill>
                <a:latin typeface="Arial"/>
                <a:cs typeface="Arial"/>
              </a:rPr>
              <a:t>that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006882"/>
                </a:solidFill>
                <a:latin typeface="Arial"/>
                <a:cs typeface="Arial"/>
              </a:rPr>
              <a:t>matter</a:t>
            </a:r>
            <a:endParaRPr sz="2800">
              <a:latin typeface="Arial"/>
              <a:cs typeface="Arial"/>
            </a:endParaRPr>
          </a:p>
          <a:p>
            <a:pPr marL="364490" indent="-351790">
              <a:lnSpc>
                <a:spcPct val="100000"/>
              </a:lnSpc>
              <a:spcBef>
                <a:spcPts val="665"/>
              </a:spcBef>
              <a:buFont typeface="Calibri"/>
              <a:buAutoNum type="arabicPeriod"/>
              <a:tabLst>
                <a:tab pos="365125" algn="l"/>
              </a:tabLst>
            </a:pPr>
            <a:r>
              <a:rPr sz="2800" b="1" spc="-15" dirty="0">
                <a:solidFill>
                  <a:srgbClr val="006882"/>
                </a:solidFill>
                <a:latin typeface="Arial"/>
                <a:cs typeface="Arial"/>
              </a:rPr>
              <a:t>How 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 </a:t>
            </a:r>
            <a:r>
              <a:rPr sz="2800" b="1" spc="-25" dirty="0">
                <a:solidFill>
                  <a:srgbClr val="006882"/>
                </a:solidFill>
                <a:latin typeface="Arial"/>
                <a:cs typeface="Arial"/>
              </a:rPr>
              <a:t>guide </a:t>
            </a:r>
            <a:r>
              <a:rPr sz="2800" b="1" spc="100" dirty="0">
                <a:solidFill>
                  <a:srgbClr val="006882"/>
                </a:solidFill>
                <a:latin typeface="Arial"/>
                <a:cs typeface="Arial"/>
              </a:rPr>
              <a:t>and </a:t>
            </a:r>
            <a:r>
              <a:rPr sz="2800" b="1" spc="55" dirty="0">
                <a:solidFill>
                  <a:srgbClr val="006882"/>
                </a:solidFill>
                <a:latin typeface="Arial"/>
                <a:cs typeface="Arial"/>
              </a:rPr>
              <a:t>lead </a:t>
            </a: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mentoring</a:t>
            </a:r>
            <a:r>
              <a:rPr sz="2800" b="1" spc="-14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solidFill>
                  <a:srgbClr val="006882"/>
                </a:solidFill>
                <a:latin typeface="Arial"/>
                <a:cs typeface="Arial"/>
              </a:rPr>
              <a:t>conversations</a:t>
            </a:r>
            <a:endParaRPr sz="2800">
              <a:latin typeface="Arial"/>
              <a:cs typeface="Arial"/>
            </a:endParaRPr>
          </a:p>
          <a:p>
            <a:pPr marL="364490" indent="-351790">
              <a:lnSpc>
                <a:spcPct val="100000"/>
              </a:lnSpc>
              <a:spcBef>
                <a:spcPts val="660"/>
              </a:spcBef>
              <a:buFont typeface="Calibri"/>
              <a:buAutoNum type="arabicPeriod"/>
              <a:tabLst>
                <a:tab pos="365125" algn="l"/>
              </a:tabLst>
            </a:pPr>
            <a:r>
              <a:rPr sz="2800" b="1" spc="15" dirty="0">
                <a:solidFill>
                  <a:srgbClr val="006882"/>
                </a:solidFill>
                <a:latin typeface="Arial"/>
                <a:cs typeface="Arial"/>
              </a:rPr>
              <a:t>Intentional</a:t>
            </a:r>
            <a:r>
              <a:rPr sz="2800" b="1" spc="-1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mentoring</a:t>
            </a:r>
            <a:endParaRPr sz="2800">
              <a:latin typeface="Arial"/>
              <a:cs typeface="Arial"/>
            </a:endParaRPr>
          </a:p>
          <a:p>
            <a:pPr marL="364490" indent="-351790">
              <a:lnSpc>
                <a:spcPct val="100000"/>
              </a:lnSpc>
              <a:spcBef>
                <a:spcPts val="670"/>
              </a:spcBef>
              <a:buFont typeface="Calibri"/>
              <a:buAutoNum type="arabicPeriod"/>
              <a:tabLst>
                <a:tab pos="365125" algn="l"/>
              </a:tabLst>
            </a:pPr>
            <a:r>
              <a:rPr sz="2800" b="1" spc="45" dirty="0">
                <a:solidFill>
                  <a:srgbClr val="006882"/>
                </a:solidFill>
                <a:latin typeface="Arial"/>
                <a:cs typeface="Arial"/>
              </a:rPr>
              <a:t>Crucial </a:t>
            </a: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mentoring </a:t>
            </a:r>
            <a:r>
              <a:rPr sz="2800" b="1" spc="-65" dirty="0">
                <a:solidFill>
                  <a:srgbClr val="006882"/>
                </a:solidFill>
                <a:latin typeface="Arial"/>
                <a:cs typeface="Arial"/>
              </a:rPr>
              <a:t>conversations</a:t>
            </a:r>
            <a:r>
              <a:rPr sz="2800" b="1" spc="-16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295" dirty="0">
                <a:solidFill>
                  <a:srgbClr val="006882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288290">
              <a:lnSpc>
                <a:spcPct val="100000"/>
              </a:lnSpc>
              <a:spcBef>
                <a:spcPts val="710"/>
              </a:spcBef>
            </a:pPr>
            <a:r>
              <a:rPr sz="2800" b="1" spc="65" dirty="0">
                <a:solidFill>
                  <a:srgbClr val="006882"/>
                </a:solidFill>
                <a:latin typeface="Arial"/>
                <a:cs typeface="Arial"/>
              </a:rPr>
              <a:t>a-framework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for </a:t>
            </a:r>
            <a:r>
              <a:rPr sz="2800" b="1" spc="-75" dirty="0">
                <a:solidFill>
                  <a:srgbClr val="006882"/>
                </a:solidFill>
                <a:latin typeface="Arial"/>
                <a:cs typeface="Arial"/>
              </a:rPr>
              <a:t>deeper, 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insightful</a:t>
            </a:r>
            <a:r>
              <a:rPr sz="2800" b="1" spc="-6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connects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800" spc="-5" dirty="0">
                <a:solidFill>
                  <a:srgbClr val="006882"/>
                </a:solidFill>
                <a:latin typeface="Calibri"/>
                <a:cs typeface="Calibri"/>
              </a:rPr>
              <a:t>5.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Pouring </a:t>
            </a:r>
            <a:r>
              <a:rPr sz="2800" b="1" spc="-40" dirty="0">
                <a:solidFill>
                  <a:srgbClr val="006882"/>
                </a:solidFill>
                <a:latin typeface="Arial"/>
                <a:cs typeface="Arial"/>
              </a:rPr>
              <a:t>yourself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into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others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2278" y="338785"/>
            <a:ext cx="214122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40" dirty="0">
                <a:solidFill>
                  <a:srgbClr val="006882"/>
                </a:solidFill>
              </a:rPr>
              <a:t>NETW</a:t>
            </a:r>
            <a:r>
              <a:rPr sz="2900" spc="-55" dirty="0">
                <a:solidFill>
                  <a:srgbClr val="006882"/>
                </a:solidFill>
              </a:rPr>
              <a:t>O</a:t>
            </a:r>
            <a:r>
              <a:rPr sz="2900" spc="-40" dirty="0">
                <a:solidFill>
                  <a:srgbClr val="006882"/>
                </a:solidFill>
              </a:rPr>
              <a:t>RKS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1152144" y="1048511"/>
            <a:ext cx="6839711" cy="5128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4966" y="3030473"/>
            <a:ext cx="1179830" cy="1179830"/>
          </a:xfrm>
          <a:custGeom>
            <a:avLst/>
            <a:gdLst/>
            <a:ahLst/>
            <a:cxnLst/>
            <a:rect l="l" t="t" r="r" b="b"/>
            <a:pathLst>
              <a:path w="1179829" h="1179829">
                <a:moveTo>
                  <a:pt x="0" y="589788"/>
                </a:moveTo>
                <a:lnTo>
                  <a:pt x="1954" y="541412"/>
                </a:lnTo>
                <a:lnTo>
                  <a:pt x="7718" y="494115"/>
                </a:lnTo>
                <a:lnTo>
                  <a:pt x="17139" y="448047"/>
                </a:lnTo>
                <a:lnTo>
                  <a:pt x="30065" y="403360"/>
                </a:lnTo>
                <a:lnTo>
                  <a:pt x="46345" y="360205"/>
                </a:lnTo>
                <a:lnTo>
                  <a:pt x="65826" y="318735"/>
                </a:lnTo>
                <a:lnTo>
                  <a:pt x="88358" y="279102"/>
                </a:lnTo>
                <a:lnTo>
                  <a:pt x="113787" y="241456"/>
                </a:lnTo>
                <a:lnTo>
                  <a:pt x="141964" y="205950"/>
                </a:lnTo>
                <a:lnTo>
                  <a:pt x="172735" y="172735"/>
                </a:lnTo>
                <a:lnTo>
                  <a:pt x="205950" y="141964"/>
                </a:lnTo>
                <a:lnTo>
                  <a:pt x="241456" y="113787"/>
                </a:lnTo>
                <a:lnTo>
                  <a:pt x="279102" y="88358"/>
                </a:lnTo>
                <a:lnTo>
                  <a:pt x="318735" y="65826"/>
                </a:lnTo>
                <a:lnTo>
                  <a:pt x="360205" y="46345"/>
                </a:lnTo>
                <a:lnTo>
                  <a:pt x="403360" y="30065"/>
                </a:lnTo>
                <a:lnTo>
                  <a:pt x="448047" y="17139"/>
                </a:lnTo>
                <a:lnTo>
                  <a:pt x="494115" y="7718"/>
                </a:lnTo>
                <a:lnTo>
                  <a:pt x="541412" y="1954"/>
                </a:lnTo>
                <a:lnTo>
                  <a:pt x="589788" y="0"/>
                </a:lnTo>
                <a:lnTo>
                  <a:pt x="638163" y="1954"/>
                </a:lnTo>
                <a:lnTo>
                  <a:pt x="685460" y="7718"/>
                </a:lnTo>
                <a:lnTo>
                  <a:pt x="731528" y="17139"/>
                </a:lnTo>
                <a:lnTo>
                  <a:pt x="776215" y="30065"/>
                </a:lnTo>
                <a:lnTo>
                  <a:pt x="819370" y="46345"/>
                </a:lnTo>
                <a:lnTo>
                  <a:pt x="860840" y="65826"/>
                </a:lnTo>
                <a:lnTo>
                  <a:pt x="900473" y="88358"/>
                </a:lnTo>
                <a:lnTo>
                  <a:pt x="938119" y="113787"/>
                </a:lnTo>
                <a:lnTo>
                  <a:pt x="973625" y="141964"/>
                </a:lnTo>
                <a:lnTo>
                  <a:pt x="1006840" y="172735"/>
                </a:lnTo>
                <a:lnTo>
                  <a:pt x="1037611" y="205950"/>
                </a:lnTo>
                <a:lnTo>
                  <a:pt x="1065788" y="241456"/>
                </a:lnTo>
                <a:lnTo>
                  <a:pt x="1091217" y="279102"/>
                </a:lnTo>
                <a:lnTo>
                  <a:pt x="1113749" y="318735"/>
                </a:lnTo>
                <a:lnTo>
                  <a:pt x="1133230" y="360205"/>
                </a:lnTo>
                <a:lnTo>
                  <a:pt x="1149510" y="403360"/>
                </a:lnTo>
                <a:lnTo>
                  <a:pt x="1162436" y="448047"/>
                </a:lnTo>
                <a:lnTo>
                  <a:pt x="1171857" y="494115"/>
                </a:lnTo>
                <a:lnTo>
                  <a:pt x="1177621" y="541412"/>
                </a:lnTo>
                <a:lnTo>
                  <a:pt x="1179575" y="589788"/>
                </a:lnTo>
                <a:lnTo>
                  <a:pt x="1177621" y="638163"/>
                </a:lnTo>
                <a:lnTo>
                  <a:pt x="1171857" y="685460"/>
                </a:lnTo>
                <a:lnTo>
                  <a:pt x="1162436" y="731528"/>
                </a:lnTo>
                <a:lnTo>
                  <a:pt x="1149510" y="776215"/>
                </a:lnTo>
                <a:lnTo>
                  <a:pt x="1133230" y="819370"/>
                </a:lnTo>
                <a:lnTo>
                  <a:pt x="1113749" y="860840"/>
                </a:lnTo>
                <a:lnTo>
                  <a:pt x="1091217" y="900473"/>
                </a:lnTo>
                <a:lnTo>
                  <a:pt x="1065788" y="938119"/>
                </a:lnTo>
                <a:lnTo>
                  <a:pt x="1037611" y="973625"/>
                </a:lnTo>
                <a:lnTo>
                  <a:pt x="1006840" y="1006840"/>
                </a:lnTo>
                <a:lnTo>
                  <a:pt x="973625" y="1037611"/>
                </a:lnTo>
                <a:lnTo>
                  <a:pt x="938119" y="1065788"/>
                </a:lnTo>
                <a:lnTo>
                  <a:pt x="900473" y="1091217"/>
                </a:lnTo>
                <a:lnTo>
                  <a:pt x="860840" y="1113749"/>
                </a:lnTo>
                <a:lnTo>
                  <a:pt x="819370" y="1133230"/>
                </a:lnTo>
                <a:lnTo>
                  <a:pt x="776215" y="1149510"/>
                </a:lnTo>
                <a:lnTo>
                  <a:pt x="731528" y="1162436"/>
                </a:lnTo>
                <a:lnTo>
                  <a:pt x="685460" y="1171857"/>
                </a:lnTo>
                <a:lnTo>
                  <a:pt x="638163" y="1177621"/>
                </a:lnTo>
                <a:lnTo>
                  <a:pt x="589788" y="1179576"/>
                </a:lnTo>
                <a:lnTo>
                  <a:pt x="541412" y="1177621"/>
                </a:lnTo>
                <a:lnTo>
                  <a:pt x="494115" y="1171857"/>
                </a:lnTo>
                <a:lnTo>
                  <a:pt x="448047" y="1162436"/>
                </a:lnTo>
                <a:lnTo>
                  <a:pt x="403360" y="1149510"/>
                </a:lnTo>
                <a:lnTo>
                  <a:pt x="360205" y="1133230"/>
                </a:lnTo>
                <a:lnTo>
                  <a:pt x="318735" y="1113749"/>
                </a:lnTo>
                <a:lnTo>
                  <a:pt x="279102" y="1091217"/>
                </a:lnTo>
                <a:lnTo>
                  <a:pt x="241456" y="1065788"/>
                </a:lnTo>
                <a:lnTo>
                  <a:pt x="205950" y="1037611"/>
                </a:lnTo>
                <a:lnTo>
                  <a:pt x="172735" y="1006840"/>
                </a:lnTo>
                <a:lnTo>
                  <a:pt x="141964" y="973625"/>
                </a:lnTo>
                <a:lnTo>
                  <a:pt x="113787" y="938119"/>
                </a:lnTo>
                <a:lnTo>
                  <a:pt x="88358" y="900473"/>
                </a:lnTo>
                <a:lnTo>
                  <a:pt x="65826" y="860840"/>
                </a:lnTo>
                <a:lnTo>
                  <a:pt x="46345" y="819370"/>
                </a:lnTo>
                <a:lnTo>
                  <a:pt x="30065" y="776215"/>
                </a:lnTo>
                <a:lnTo>
                  <a:pt x="17139" y="731528"/>
                </a:lnTo>
                <a:lnTo>
                  <a:pt x="7718" y="685460"/>
                </a:lnTo>
                <a:lnTo>
                  <a:pt x="1954" y="638163"/>
                </a:lnTo>
                <a:lnTo>
                  <a:pt x="0" y="589788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516" y="775792"/>
            <a:ext cx="5813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Why </a:t>
            </a:r>
            <a:r>
              <a:rPr spc="-90" dirty="0"/>
              <a:t>this</a:t>
            </a:r>
            <a:r>
              <a:rPr spc="-310" dirty="0"/>
              <a:t> </a:t>
            </a:r>
            <a:r>
              <a:rPr spc="-70" dirty="0"/>
              <a:t>conversation?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8308" y="1505483"/>
            <a:ext cx="6792595" cy="418592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800" b="1" spc="60" dirty="0">
                <a:solidFill>
                  <a:srgbClr val="B87782"/>
                </a:solidFill>
                <a:latin typeface="Times New Roman"/>
                <a:cs typeface="Times New Roman"/>
              </a:rPr>
              <a:t>The </a:t>
            </a:r>
            <a:r>
              <a:rPr sz="2800" b="1" spc="170" dirty="0">
                <a:solidFill>
                  <a:srgbClr val="B87782"/>
                </a:solidFill>
                <a:latin typeface="Times New Roman"/>
                <a:cs typeface="Times New Roman"/>
              </a:rPr>
              <a:t>focus </a:t>
            </a:r>
            <a:r>
              <a:rPr sz="2800" b="1" spc="90" dirty="0">
                <a:solidFill>
                  <a:srgbClr val="B87782"/>
                </a:solidFill>
                <a:latin typeface="Times New Roman"/>
                <a:cs typeface="Times New Roman"/>
              </a:rPr>
              <a:t>of </a:t>
            </a:r>
            <a:r>
              <a:rPr sz="2800" b="1" spc="125" dirty="0">
                <a:solidFill>
                  <a:srgbClr val="B87782"/>
                </a:solidFill>
                <a:latin typeface="Times New Roman"/>
                <a:cs typeface="Times New Roman"/>
              </a:rPr>
              <a:t>this </a:t>
            </a:r>
            <a:r>
              <a:rPr sz="2800" b="1" spc="135" dirty="0">
                <a:solidFill>
                  <a:srgbClr val="B87782"/>
                </a:solidFill>
                <a:latin typeface="Times New Roman"/>
                <a:cs typeface="Times New Roman"/>
              </a:rPr>
              <a:t>conversation</a:t>
            </a:r>
            <a:r>
              <a:rPr sz="2800" b="1" spc="-365" dirty="0">
                <a:solidFill>
                  <a:srgbClr val="B87782"/>
                </a:solidFill>
                <a:latin typeface="Times New Roman"/>
                <a:cs typeface="Times New Roman"/>
              </a:rPr>
              <a:t> </a:t>
            </a:r>
            <a:r>
              <a:rPr sz="2800" b="1" spc="175" dirty="0">
                <a:solidFill>
                  <a:srgbClr val="B87782"/>
                </a:solidFill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  <a:p>
            <a:pPr marL="469265" marR="5080" indent="-456565" algn="just">
              <a:lnSpc>
                <a:spcPct val="107000"/>
              </a:lnSpc>
              <a:spcBef>
                <a:spcPts val="800"/>
              </a:spcBef>
              <a:buFont typeface="Arial"/>
              <a:buChar char="•"/>
              <a:tabLst>
                <a:tab pos="469900" algn="l"/>
              </a:tabLst>
            </a:pPr>
            <a:r>
              <a:rPr sz="2800" b="1" spc="-90" dirty="0">
                <a:solidFill>
                  <a:srgbClr val="006882"/>
                </a:solidFill>
                <a:latin typeface="Arial"/>
                <a:cs typeface="Arial"/>
              </a:rPr>
              <a:t>Explore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 </a:t>
            </a:r>
            <a:r>
              <a:rPr sz="2800" b="1" spc="-50" dirty="0">
                <a:solidFill>
                  <a:srgbClr val="006882"/>
                </a:solidFill>
                <a:latin typeface="Arial"/>
                <a:cs typeface="Arial"/>
              </a:rPr>
              <a:t>diverse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relationships </a:t>
            </a:r>
            <a:r>
              <a:rPr sz="2800" b="1" spc="25" dirty="0">
                <a:solidFill>
                  <a:srgbClr val="006882"/>
                </a:solidFill>
                <a:latin typeface="Arial"/>
                <a:cs typeface="Arial"/>
              </a:rPr>
              <a:t>that  </a:t>
            </a:r>
            <a:r>
              <a:rPr sz="2800" b="1" spc="-40" dirty="0">
                <a:solidFill>
                  <a:srgbClr val="006882"/>
                </a:solidFill>
                <a:latin typeface="Arial"/>
                <a:cs typeface="Arial"/>
              </a:rPr>
              <a:t>your</a:t>
            </a:r>
            <a:r>
              <a:rPr sz="2800" b="1" spc="69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006882"/>
                </a:solidFill>
                <a:latin typeface="Arial"/>
                <a:cs typeface="Arial"/>
              </a:rPr>
              <a:t>mentee 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should </a:t>
            </a:r>
            <a:r>
              <a:rPr sz="2800" b="1" spc="40" dirty="0">
                <a:solidFill>
                  <a:srgbClr val="006882"/>
                </a:solidFill>
                <a:latin typeface="Arial"/>
                <a:cs typeface="Arial"/>
              </a:rPr>
              <a:t>manage </a:t>
            </a:r>
            <a:r>
              <a:rPr sz="2800" b="1" spc="100" dirty="0">
                <a:solidFill>
                  <a:srgbClr val="006882"/>
                </a:solidFill>
                <a:latin typeface="Arial"/>
                <a:cs typeface="Arial"/>
              </a:rPr>
              <a:t>and 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leverage.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882"/>
              </a:buClr>
              <a:buFont typeface="Arial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90" dirty="0">
                <a:solidFill>
                  <a:srgbClr val="B87782"/>
                </a:solidFill>
                <a:latin typeface="Times New Roman"/>
                <a:cs typeface="Times New Roman"/>
              </a:rPr>
              <a:t>It </a:t>
            </a:r>
            <a:r>
              <a:rPr sz="2800" b="1" spc="204" dirty="0">
                <a:solidFill>
                  <a:srgbClr val="B87782"/>
                </a:solidFill>
                <a:latin typeface="Times New Roman"/>
                <a:cs typeface="Times New Roman"/>
              </a:rPr>
              <a:t>answers </a:t>
            </a:r>
            <a:r>
              <a:rPr sz="2800" b="1" spc="120" dirty="0">
                <a:solidFill>
                  <a:srgbClr val="B87782"/>
                </a:solidFill>
                <a:latin typeface="Times New Roman"/>
                <a:cs typeface="Times New Roman"/>
              </a:rPr>
              <a:t>the </a:t>
            </a:r>
            <a:r>
              <a:rPr sz="2800" b="1" spc="175" dirty="0">
                <a:solidFill>
                  <a:srgbClr val="B87782"/>
                </a:solidFill>
                <a:latin typeface="Times New Roman"/>
                <a:cs typeface="Times New Roman"/>
              </a:rPr>
              <a:t>basic</a:t>
            </a:r>
            <a:r>
              <a:rPr sz="2800" b="1" spc="-100" dirty="0">
                <a:solidFill>
                  <a:srgbClr val="B87782"/>
                </a:solidFill>
                <a:latin typeface="Times New Roman"/>
                <a:cs typeface="Times New Roman"/>
              </a:rPr>
              <a:t> </a:t>
            </a:r>
            <a:r>
              <a:rPr sz="2800" b="1" spc="120" dirty="0">
                <a:solidFill>
                  <a:srgbClr val="B87782"/>
                </a:solidFill>
                <a:latin typeface="Times New Roman"/>
                <a:cs typeface="Times New Roman"/>
              </a:rPr>
              <a:t>question</a:t>
            </a:r>
            <a:endParaRPr sz="2800">
              <a:latin typeface="Times New Roman"/>
              <a:cs typeface="Times New Roman"/>
            </a:endParaRPr>
          </a:p>
          <a:p>
            <a:pPr marL="469265" marR="5715" indent="-456565">
              <a:lnSpc>
                <a:spcPct val="106900"/>
              </a:lnSpc>
              <a:spcBef>
                <a:spcPts val="8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35" dirty="0">
                <a:solidFill>
                  <a:srgbClr val="006882"/>
                </a:solidFill>
                <a:latin typeface="Arial"/>
                <a:cs typeface="Arial"/>
              </a:rPr>
              <a:t>With 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whom 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should/could </a:t>
            </a:r>
            <a:r>
              <a:rPr sz="2800" b="1" spc="15" dirty="0">
                <a:solidFill>
                  <a:srgbClr val="006882"/>
                </a:solidFill>
                <a:latin typeface="Arial"/>
                <a:cs typeface="Arial"/>
              </a:rPr>
              <a:t>my </a:t>
            </a:r>
            <a:r>
              <a:rPr sz="2800" b="1" spc="-40" dirty="0">
                <a:solidFill>
                  <a:srgbClr val="006882"/>
                </a:solidFill>
                <a:latin typeface="Arial"/>
                <a:cs typeface="Arial"/>
              </a:rPr>
              <a:t>mentee  </a:t>
            </a:r>
            <a:r>
              <a:rPr sz="2800" b="1" spc="-25" dirty="0">
                <a:solidFill>
                  <a:srgbClr val="006882"/>
                </a:solidFill>
                <a:latin typeface="Arial"/>
                <a:cs typeface="Arial"/>
              </a:rPr>
              <a:t>network </a:t>
            </a:r>
            <a:r>
              <a:rPr sz="2800" b="1" spc="95" dirty="0">
                <a:solidFill>
                  <a:srgbClr val="006882"/>
                </a:solidFill>
                <a:latin typeface="Arial"/>
                <a:cs typeface="Arial"/>
              </a:rPr>
              <a:t>and </a:t>
            </a:r>
            <a:r>
              <a:rPr sz="2800" b="1" spc="15" dirty="0">
                <a:solidFill>
                  <a:srgbClr val="006882"/>
                </a:solidFill>
                <a:latin typeface="Arial"/>
                <a:cs typeface="Arial"/>
              </a:rPr>
              <a:t>build</a:t>
            </a:r>
            <a:r>
              <a:rPr sz="2800" b="1" spc="-19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alliances?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3443" y="5440679"/>
            <a:ext cx="1400555" cy="141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6327647"/>
            <a:ext cx="7888223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37379" y="1813941"/>
            <a:ext cx="996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75" dirty="0">
                <a:solidFill>
                  <a:srgbClr val="B87782"/>
                </a:solidFill>
                <a:latin typeface="Tahoma"/>
                <a:cs typeface="Tahoma"/>
              </a:rPr>
              <a:t>g</a:t>
            </a:r>
            <a:r>
              <a:rPr sz="2800" b="1" spc="-10" dirty="0">
                <a:solidFill>
                  <a:srgbClr val="B87782"/>
                </a:solidFill>
                <a:latin typeface="Tahoma"/>
                <a:cs typeface="Tahoma"/>
              </a:rPr>
              <a:t>uide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0758" y="1813941"/>
            <a:ext cx="1873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1565" algn="l"/>
              </a:tabLst>
            </a:pPr>
            <a:r>
              <a:rPr sz="2800" b="1" spc="30" dirty="0">
                <a:solidFill>
                  <a:srgbClr val="B87782"/>
                </a:solidFill>
                <a:latin typeface="Tahoma"/>
                <a:cs typeface="Tahoma"/>
              </a:rPr>
              <a:t>and	</a:t>
            </a:r>
            <a:r>
              <a:rPr sz="2800" b="1" spc="25" dirty="0">
                <a:solidFill>
                  <a:srgbClr val="B87782"/>
                </a:solidFill>
                <a:latin typeface="Tahoma"/>
                <a:cs typeface="Tahoma"/>
              </a:rPr>
              <a:t>lead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60563" y="1813941"/>
            <a:ext cx="661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14" dirty="0">
                <a:solidFill>
                  <a:srgbClr val="B87782"/>
                </a:solidFill>
                <a:latin typeface="Tahoma"/>
                <a:cs typeface="Tahoma"/>
              </a:rPr>
              <a:t>t</a:t>
            </a:r>
            <a:r>
              <a:rPr sz="2800" b="1" spc="-160" dirty="0">
                <a:solidFill>
                  <a:srgbClr val="B87782"/>
                </a:solidFill>
                <a:latin typeface="Tahoma"/>
                <a:cs typeface="Tahoma"/>
              </a:rPr>
              <a:t>h</a:t>
            </a:r>
            <a:r>
              <a:rPr sz="2800" b="1" spc="15" dirty="0">
                <a:solidFill>
                  <a:srgbClr val="B87782"/>
                </a:solidFill>
                <a:latin typeface="Tahoma"/>
                <a:cs typeface="Tahoma"/>
              </a:rPr>
              <a:t>is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1020825"/>
            <a:ext cx="3354704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0" dirty="0">
                <a:solidFill>
                  <a:srgbClr val="006882"/>
                </a:solidFill>
                <a:latin typeface="Arial"/>
                <a:cs typeface="Arial"/>
              </a:rPr>
              <a:t>Questions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2885"/>
              </a:spcBef>
              <a:buFont typeface="Arial"/>
              <a:buChar char="•"/>
              <a:tabLst>
                <a:tab pos="469265" algn="l"/>
                <a:tab pos="469900" algn="l"/>
                <a:tab pos="1646555" algn="l"/>
                <a:tab pos="2711450" algn="l"/>
              </a:tabLst>
            </a:pPr>
            <a:r>
              <a:rPr sz="2800" b="1" spc="-110" dirty="0">
                <a:solidFill>
                  <a:srgbClr val="B87782"/>
                </a:solidFill>
                <a:latin typeface="Tahoma"/>
                <a:cs typeface="Tahoma"/>
              </a:rPr>
              <a:t>H</a:t>
            </a:r>
            <a:r>
              <a:rPr sz="2800" b="1" spc="-85" dirty="0">
                <a:solidFill>
                  <a:srgbClr val="B87782"/>
                </a:solidFill>
                <a:latin typeface="Tahoma"/>
                <a:cs typeface="Tahoma"/>
              </a:rPr>
              <a:t>o</a:t>
            </a:r>
            <a:r>
              <a:rPr sz="2800" b="1" spc="-60" dirty="0">
                <a:solidFill>
                  <a:srgbClr val="B87782"/>
                </a:solidFill>
                <a:latin typeface="Tahoma"/>
                <a:cs typeface="Tahoma"/>
              </a:rPr>
              <a:t>w</a:t>
            </a:r>
            <a:r>
              <a:rPr sz="2800" b="1" dirty="0">
                <a:solidFill>
                  <a:srgbClr val="B87782"/>
                </a:solidFill>
                <a:latin typeface="Tahoma"/>
                <a:cs typeface="Tahoma"/>
              </a:rPr>
              <a:t>	</a:t>
            </a:r>
            <a:r>
              <a:rPr sz="2800" b="1" spc="15" dirty="0">
                <a:solidFill>
                  <a:srgbClr val="B87782"/>
                </a:solidFill>
                <a:latin typeface="Tahoma"/>
                <a:cs typeface="Tahoma"/>
              </a:rPr>
              <a:t>w</a:t>
            </a:r>
            <a:r>
              <a:rPr sz="2800" b="1" spc="5" dirty="0">
                <a:solidFill>
                  <a:srgbClr val="B87782"/>
                </a:solidFill>
                <a:latin typeface="Tahoma"/>
                <a:cs typeface="Tahoma"/>
              </a:rPr>
              <a:t>i</a:t>
            </a:r>
            <a:r>
              <a:rPr sz="2800" b="1" spc="85" dirty="0">
                <a:solidFill>
                  <a:srgbClr val="B87782"/>
                </a:solidFill>
                <a:latin typeface="Tahoma"/>
                <a:cs typeface="Tahoma"/>
              </a:rPr>
              <a:t>ll</a:t>
            </a:r>
            <a:r>
              <a:rPr sz="2800" b="1" dirty="0">
                <a:solidFill>
                  <a:srgbClr val="B87782"/>
                </a:solidFill>
                <a:latin typeface="Tahoma"/>
                <a:cs typeface="Tahoma"/>
              </a:rPr>
              <a:t>	</a:t>
            </a:r>
            <a:r>
              <a:rPr sz="2800" b="1" spc="-50" dirty="0">
                <a:solidFill>
                  <a:srgbClr val="B87782"/>
                </a:solidFill>
                <a:latin typeface="Tahoma"/>
                <a:cs typeface="Tahoma"/>
              </a:rPr>
              <a:t>you  conversation?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43443" y="5440679"/>
            <a:ext cx="1400555" cy="141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659" y="338785"/>
            <a:ext cx="215265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05" dirty="0">
                <a:solidFill>
                  <a:srgbClr val="006882"/>
                </a:solidFill>
              </a:rPr>
              <a:t>CLASSIFIED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1152144" y="1048511"/>
            <a:ext cx="6839711" cy="5128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68929" y="1925573"/>
            <a:ext cx="1179830" cy="1179830"/>
          </a:xfrm>
          <a:custGeom>
            <a:avLst/>
            <a:gdLst/>
            <a:ahLst/>
            <a:cxnLst/>
            <a:rect l="l" t="t" r="r" b="b"/>
            <a:pathLst>
              <a:path w="1179829" h="1179830">
                <a:moveTo>
                  <a:pt x="0" y="589788"/>
                </a:moveTo>
                <a:lnTo>
                  <a:pt x="1954" y="541412"/>
                </a:lnTo>
                <a:lnTo>
                  <a:pt x="7718" y="494115"/>
                </a:lnTo>
                <a:lnTo>
                  <a:pt x="17139" y="448047"/>
                </a:lnTo>
                <a:lnTo>
                  <a:pt x="30065" y="403360"/>
                </a:lnTo>
                <a:lnTo>
                  <a:pt x="46345" y="360205"/>
                </a:lnTo>
                <a:lnTo>
                  <a:pt x="65826" y="318735"/>
                </a:lnTo>
                <a:lnTo>
                  <a:pt x="88358" y="279102"/>
                </a:lnTo>
                <a:lnTo>
                  <a:pt x="113787" y="241456"/>
                </a:lnTo>
                <a:lnTo>
                  <a:pt x="141964" y="205950"/>
                </a:lnTo>
                <a:lnTo>
                  <a:pt x="172735" y="172735"/>
                </a:lnTo>
                <a:lnTo>
                  <a:pt x="205950" y="141964"/>
                </a:lnTo>
                <a:lnTo>
                  <a:pt x="241456" y="113787"/>
                </a:lnTo>
                <a:lnTo>
                  <a:pt x="279102" y="88358"/>
                </a:lnTo>
                <a:lnTo>
                  <a:pt x="318735" y="65826"/>
                </a:lnTo>
                <a:lnTo>
                  <a:pt x="360205" y="46345"/>
                </a:lnTo>
                <a:lnTo>
                  <a:pt x="403360" y="30065"/>
                </a:lnTo>
                <a:lnTo>
                  <a:pt x="448047" y="17139"/>
                </a:lnTo>
                <a:lnTo>
                  <a:pt x="494115" y="7718"/>
                </a:lnTo>
                <a:lnTo>
                  <a:pt x="541412" y="1954"/>
                </a:lnTo>
                <a:lnTo>
                  <a:pt x="589787" y="0"/>
                </a:lnTo>
                <a:lnTo>
                  <a:pt x="638163" y="1954"/>
                </a:lnTo>
                <a:lnTo>
                  <a:pt x="685460" y="7718"/>
                </a:lnTo>
                <a:lnTo>
                  <a:pt x="731528" y="17139"/>
                </a:lnTo>
                <a:lnTo>
                  <a:pt x="776215" y="30065"/>
                </a:lnTo>
                <a:lnTo>
                  <a:pt x="819370" y="46345"/>
                </a:lnTo>
                <a:lnTo>
                  <a:pt x="860840" y="65826"/>
                </a:lnTo>
                <a:lnTo>
                  <a:pt x="900473" y="88358"/>
                </a:lnTo>
                <a:lnTo>
                  <a:pt x="938119" y="113787"/>
                </a:lnTo>
                <a:lnTo>
                  <a:pt x="973625" y="141964"/>
                </a:lnTo>
                <a:lnTo>
                  <a:pt x="1006840" y="172735"/>
                </a:lnTo>
                <a:lnTo>
                  <a:pt x="1037611" y="205950"/>
                </a:lnTo>
                <a:lnTo>
                  <a:pt x="1065788" y="241456"/>
                </a:lnTo>
                <a:lnTo>
                  <a:pt x="1091217" y="279102"/>
                </a:lnTo>
                <a:lnTo>
                  <a:pt x="1113749" y="318735"/>
                </a:lnTo>
                <a:lnTo>
                  <a:pt x="1133230" y="360205"/>
                </a:lnTo>
                <a:lnTo>
                  <a:pt x="1149510" y="403360"/>
                </a:lnTo>
                <a:lnTo>
                  <a:pt x="1162436" y="448047"/>
                </a:lnTo>
                <a:lnTo>
                  <a:pt x="1171857" y="494115"/>
                </a:lnTo>
                <a:lnTo>
                  <a:pt x="1177621" y="541412"/>
                </a:lnTo>
                <a:lnTo>
                  <a:pt x="1179575" y="589788"/>
                </a:lnTo>
                <a:lnTo>
                  <a:pt x="1177621" y="638163"/>
                </a:lnTo>
                <a:lnTo>
                  <a:pt x="1171857" y="685460"/>
                </a:lnTo>
                <a:lnTo>
                  <a:pt x="1162436" y="731528"/>
                </a:lnTo>
                <a:lnTo>
                  <a:pt x="1149510" y="776215"/>
                </a:lnTo>
                <a:lnTo>
                  <a:pt x="1133230" y="819370"/>
                </a:lnTo>
                <a:lnTo>
                  <a:pt x="1113749" y="860840"/>
                </a:lnTo>
                <a:lnTo>
                  <a:pt x="1091217" y="900473"/>
                </a:lnTo>
                <a:lnTo>
                  <a:pt x="1065788" y="938119"/>
                </a:lnTo>
                <a:lnTo>
                  <a:pt x="1037611" y="973625"/>
                </a:lnTo>
                <a:lnTo>
                  <a:pt x="1006840" y="1006840"/>
                </a:lnTo>
                <a:lnTo>
                  <a:pt x="973625" y="1037611"/>
                </a:lnTo>
                <a:lnTo>
                  <a:pt x="938119" y="1065788"/>
                </a:lnTo>
                <a:lnTo>
                  <a:pt x="900473" y="1091217"/>
                </a:lnTo>
                <a:lnTo>
                  <a:pt x="860840" y="1113749"/>
                </a:lnTo>
                <a:lnTo>
                  <a:pt x="819370" y="1133230"/>
                </a:lnTo>
                <a:lnTo>
                  <a:pt x="776215" y="1149510"/>
                </a:lnTo>
                <a:lnTo>
                  <a:pt x="731528" y="1162436"/>
                </a:lnTo>
                <a:lnTo>
                  <a:pt x="685460" y="1171857"/>
                </a:lnTo>
                <a:lnTo>
                  <a:pt x="638163" y="1177621"/>
                </a:lnTo>
                <a:lnTo>
                  <a:pt x="589787" y="1179576"/>
                </a:lnTo>
                <a:lnTo>
                  <a:pt x="541412" y="1177621"/>
                </a:lnTo>
                <a:lnTo>
                  <a:pt x="494115" y="1171857"/>
                </a:lnTo>
                <a:lnTo>
                  <a:pt x="448047" y="1162436"/>
                </a:lnTo>
                <a:lnTo>
                  <a:pt x="403360" y="1149510"/>
                </a:lnTo>
                <a:lnTo>
                  <a:pt x="360205" y="1133230"/>
                </a:lnTo>
                <a:lnTo>
                  <a:pt x="318735" y="1113749"/>
                </a:lnTo>
                <a:lnTo>
                  <a:pt x="279102" y="1091217"/>
                </a:lnTo>
                <a:lnTo>
                  <a:pt x="241456" y="1065788"/>
                </a:lnTo>
                <a:lnTo>
                  <a:pt x="205950" y="1037611"/>
                </a:lnTo>
                <a:lnTo>
                  <a:pt x="172735" y="1006840"/>
                </a:lnTo>
                <a:lnTo>
                  <a:pt x="141964" y="973625"/>
                </a:lnTo>
                <a:lnTo>
                  <a:pt x="113787" y="938119"/>
                </a:lnTo>
                <a:lnTo>
                  <a:pt x="88358" y="900473"/>
                </a:lnTo>
                <a:lnTo>
                  <a:pt x="65826" y="860840"/>
                </a:lnTo>
                <a:lnTo>
                  <a:pt x="46345" y="819370"/>
                </a:lnTo>
                <a:lnTo>
                  <a:pt x="30065" y="776215"/>
                </a:lnTo>
                <a:lnTo>
                  <a:pt x="17139" y="731528"/>
                </a:lnTo>
                <a:lnTo>
                  <a:pt x="7718" y="685460"/>
                </a:lnTo>
                <a:lnTo>
                  <a:pt x="1954" y="638163"/>
                </a:lnTo>
                <a:lnTo>
                  <a:pt x="0" y="589788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3003" y="488696"/>
            <a:ext cx="5811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solidFill>
                  <a:srgbClr val="896483"/>
                </a:solidFill>
              </a:rPr>
              <a:t>Why </a:t>
            </a:r>
            <a:r>
              <a:rPr spc="-90" dirty="0">
                <a:solidFill>
                  <a:srgbClr val="896483"/>
                </a:solidFill>
              </a:rPr>
              <a:t>this</a:t>
            </a:r>
            <a:r>
              <a:rPr spc="-335" dirty="0">
                <a:solidFill>
                  <a:srgbClr val="896483"/>
                </a:solidFill>
              </a:rPr>
              <a:t> </a:t>
            </a:r>
            <a:r>
              <a:rPr spc="-70" dirty="0">
                <a:solidFill>
                  <a:srgbClr val="896483"/>
                </a:solidFill>
              </a:rPr>
              <a:t>conversation?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3003" y="1512873"/>
            <a:ext cx="6750684" cy="362839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800" b="1" spc="-5" dirty="0">
                <a:solidFill>
                  <a:srgbClr val="896483"/>
                </a:solidFill>
                <a:latin typeface="Calibri"/>
                <a:cs typeface="Calibri"/>
              </a:rPr>
              <a:t>The </a:t>
            </a:r>
            <a:r>
              <a:rPr sz="2800" b="1" spc="-15" dirty="0">
                <a:solidFill>
                  <a:srgbClr val="896483"/>
                </a:solidFill>
                <a:latin typeface="Calibri"/>
                <a:cs typeface="Calibri"/>
              </a:rPr>
              <a:t>focus </a:t>
            </a:r>
            <a:r>
              <a:rPr sz="2800" b="1" spc="-5" dirty="0">
                <a:solidFill>
                  <a:srgbClr val="896483"/>
                </a:solidFill>
                <a:latin typeface="Calibri"/>
                <a:cs typeface="Calibri"/>
              </a:rPr>
              <a:t>of this </a:t>
            </a:r>
            <a:r>
              <a:rPr sz="2800" b="1" spc="-20" dirty="0">
                <a:solidFill>
                  <a:srgbClr val="896483"/>
                </a:solidFill>
                <a:latin typeface="Calibri"/>
                <a:cs typeface="Calibri"/>
              </a:rPr>
              <a:t>conversation</a:t>
            </a:r>
            <a:r>
              <a:rPr sz="2800" b="1" spc="60" dirty="0">
                <a:solidFill>
                  <a:srgbClr val="89648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96483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469900" marR="97790" indent="-457200">
              <a:lnSpc>
                <a:spcPct val="107000"/>
              </a:lnSpc>
              <a:spcBef>
                <a:spcPts val="800"/>
              </a:spcBef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Create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190" dirty="0">
                <a:solidFill>
                  <a:srgbClr val="006882"/>
                </a:solidFill>
                <a:latin typeface="Arial"/>
                <a:cs typeface="Arial"/>
              </a:rPr>
              <a:t>a</a:t>
            </a:r>
            <a:r>
              <a:rPr sz="2800" b="1" spc="-5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platform</a:t>
            </a:r>
            <a:r>
              <a:rPr sz="2800" b="1" spc="-5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95" dirty="0">
                <a:solidFill>
                  <a:srgbClr val="006882"/>
                </a:solidFill>
                <a:latin typeface="Arial"/>
                <a:cs typeface="Arial"/>
              </a:rPr>
              <a:t>and</a:t>
            </a:r>
            <a:r>
              <a:rPr sz="2800" b="1" spc="-5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190" dirty="0">
                <a:solidFill>
                  <a:srgbClr val="006882"/>
                </a:solidFill>
                <a:latin typeface="Arial"/>
                <a:cs typeface="Arial"/>
              </a:rPr>
              <a:t>a</a:t>
            </a:r>
            <a:r>
              <a:rPr sz="2800" b="1" spc="-5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6882"/>
                </a:solidFill>
                <a:latin typeface="Arial"/>
                <a:cs typeface="Arial"/>
              </a:rPr>
              <a:t>safe</a:t>
            </a:r>
            <a:r>
              <a:rPr sz="2800" b="1" spc="-5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6882"/>
                </a:solidFill>
                <a:latin typeface="Arial"/>
                <a:cs typeface="Arial"/>
              </a:rPr>
              <a:t>place</a:t>
            </a:r>
            <a:r>
              <a:rPr sz="2800" b="1" spc="-5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  </a:t>
            </a:r>
            <a:r>
              <a:rPr sz="2800" b="1" spc="55" dirty="0">
                <a:solidFill>
                  <a:srgbClr val="006882"/>
                </a:solidFill>
                <a:latin typeface="Arial"/>
                <a:cs typeface="Arial"/>
              </a:rPr>
              <a:t>talk </a:t>
            </a:r>
            <a:r>
              <a:rPr sz="2800" b="1" spc="-60" dirty="0">
                <a:solidFill>
                  <a:srgbClr val="006882"/>
                </a:solidFill>
                <a:latin typeface="Arial"/>
                <a:cs typeface="Arial"/>
              </a:rPr>
              <a:t>about specific 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realities,  </a:t>
            </a:r>
            <a:r>
              <a:rPr sz="2800" b="1" spc="-80" dirty="0">
                <a:solidFill>
                  <a:srgbClr val="006882"/>
                </a:solidFill>
                <a:latin typeface="Arial"/>
                <a:cs typeface="Arial"/>
              </a:rPr>
              <a:t>opportunities </a:t>
            </a:r>
            <a:r>
              <a:rPr sz="2800" b="1" spc="95" dirty="0">
                <a:solidFill>
                  <a:srgbClr val="006882"/>
                </a:solidFill>
                <a:latin typeface="Arial"/>
                <a:cs typeface="Arial"/>
              </a:rPr>
              <a:t>and</a:t>
            </a:r>
            <a:r>
              <a:rPr sz="2800" b="1" spc="2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6882"/>
                </a:solidFill>
                <a:latin typeface="Arial"/>
                <a:cs typeface="Arial"/>
              </a:rPr>
              <a:t>challenges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800" b="1" spc="-5" dirty="0">
                <a:solidFill>
                  <a:srgbClr val="896483"/>
                </a:solidFill>
                <a:latin typeface="Calibri"/>
                <a:cs typeface="Calibri"/>
              </a:rPr>
              <a:t>It </a:t>
            </a:r>
            <a:r>
              <a:rPr sz="2800" b="1" spc="-15" dirty="0">
                <a:solidFill>
                  <a:srgbClr val="896483"/>
                </a:solidFill>
                <a:latin typeface="Calibri"/>
                <a:cs typeface="Calibri"/>
              </a:rPr>
              <a:t>answers </a:t>
            </a:r>
            <a:r>
              <a:rPr sz="2800" b="1" spc="-5" dirty="0">
                <a:solidFill>
                  <a:srgbClr val="896483"/>
                </a:solidFill>
                <a:latin typeface="Calibri"/>
                <a:cs typeface="Calibri"/>
              </a:rPr>
              <a:t>the basic</a:t>
            </a:r>
            <a:r>
              <a:rPr sz="2800" b="1" spc="65" dirty="0">
                <a:solidFill>
                  <a:srgbClr val="89648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896483"/>
                </a:solidFill>
                <a:latin typeface="Calibri"/>
                <a:cs typeface="Calibri"/>
              </a:rPr>
              <a:t>question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6900"/>
              </a:lnSpc>
              <a:spcBef>
                <a:spcPts val="815"/>
              </a:spcBef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Are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there </a:t>
            </a:r>
            <a:r>
              <a:rPr sz="2800" b="1" spc="75" dirty="0">
                <a:solidFill>
                  <a:srgbClr val="006882"/>
                </a:solidFill>
                <a:latin typeface="Arial"/>
                <a:cs typeface="Arial"/>
              </a:rPr>
              <a:t>any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matters </a:t>
            </a:r>
            <a:r>
              <a:rPr sz="2800" b="1" spc="25" dirty="0">
                <a:solidFill>
                  <a:srgbClr val="006882"/>
                </a:solidFill>
                <a:latin typeface="Arial"/>
                <a:cs typeface="Arial"/>
              </a:rPr>
              <a:t>that </a:t>
            </a:r>
            <a:r>
              <a:rPr sz="2800" b="1" spc="5" dirty="0">
                <a:solidFill>
                  <a:srgbClr val="006882"/>
                </a:solidFill>
                <a:latin typeface="Arial"/>
                <a:cs typeface="Arial"/>
              </a:rPr>
              <a:t>my</a:t>
            </a:r>
            <a:r>
              <a:rPr sz="2800" b="1" spc="-22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006882"/>
                </a:solidFill>
                <a:latin typeface="Arial"/>
                <a:cs typeface="Arial"/>
              </a:rPr>
              <a:t>mentee  </a:t>
            </a:r>
            <a:r>
              <a:rPr sz="2800" b="1" spc="15" dirty="0">
                <a:solidFill>
                  <a:srgbClr val="006882"/>
                </a:solidFill>
                <a:latin typeface="Arial"/>
                <a:cs typeface="Arial"/>
              </a:rPr>
              <a:t>would </a:t>
            </a:r>
            <a:r>
              <a:rPr sz="2800" b="1" spc="30" dirty="0">
                <a:solidFill>
                  <a:srgbClr val="006882"/>
                </a:solidFill>
                <a:latin typeface="Arial"/>
                <a:cs typeface="Arial"/>
              </a:rPr>
              <a:t>like </a:t>
            </a:r>
            <a:r>
              <a:rPr sz="2800" b="1" spc="-160" dirty="0">
                <a:solidFill>
                  <a:srgbClr val="006882"/>
                </a:solidFill>
                <a:latin typeface="Arial"/>
                <a:cs typeface="Arial"/>
              </a:rPr>
              <a:t>to 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discuss </a:t>
            </a:r>
            <a:r>
              <a:rPr sz="2800" b="1" spc="-15" dirty="0">
                <a:solidFill>
                  <a:srgbClr val="006882"/>
                </a:solidFill>
                <a:latin typeface="Arial"/>
                <a:cs typeface="Arial"/>
              </a:rPr>
              <a:t>off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</a:t>
            </a:r>
            <a:r>
              <a:rPr sz="2800" b="1" spc="-9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record?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3443" y="5440679"/>
            <a:ext cx="1400555" cy="141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6333744"/>
            <a:ext cx="7888223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4073" y="1978279"/>
            <a:ext cx="1288415" cy="794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SELF</a:t>
            </a:r>
            <a:r>
              <a:rPr sz="11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40" dirty="0">
                <a:solidFill>
                  <a:srgbClr val="FFFFFF"/>
                </a:solidFill>
                <a:latin typeface="Tahoma"/>
                <a:cs typeface="Tahoma"/>
              </a:rPr>
              <a:t>REGULATION</a:t>
            </a:r>
            <a:endParaRPr sz="1100">
              <a:latin typeface="Tahoma"/>
              <a:cs typeface="Tahoma"/>
            </a:endParaRPr>
          </a:p>
          <a:p>
            <a:pPr marL="135890" marR="125730" algn="ctr">
              <a:lnSpc>
                <a:spcPct val="89400"/>
              </a:lnSpc>
              <a:spcBef>
                <a:spcPts val="70"/>
              </a:spcBef>
            </a:pP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nd</a:t>
            </a:r>
            <a:r>
              <a:rPr sz="1100" b="1" spc="-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b="1" spc="-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100" b="1" spc="-5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anding  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choices,  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Behaviours  </a:t>
            </a:r>
            <a:r>
              <a:rPr sz="1100" b="1" spc="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1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actions.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17364" y="4780788"/>
            <a:ext cx="1844039" cy="1844039"/>
          </a:xfrm>
          <a:custGeom>
            <a:avLst/>
            <a:gdLst/>
            <a:ahLst/>
            <a:cxnLst/>
            <a:rect l="l" t="t" r="r" b="b"/>
            <a:pathLst>
              <a:path w="1844040" h="1844040">
                <a:moveTo>
                  <a:pt x="922020" y="0"/>
                </a:moveTo>
                <a:lnTo>
                  <a:pt x="874568" y="1199"/>
                </a:lnTo>
                <a:lnTo>
                  <a:pt x="827740" y="4759"/>
                </a:lnTo>
                <a:lnTo>
                  <a:pt x="781593" y="10622"/>
                </a:lnTo>
                <a:lnTo>
                  <a:pt x="736185" y="18730"/>
                </a:lnTo>
                <a:lnTo>
                  <a:pt x="691575" y="29024"/>
                </a:lnTo>
                <a:lnTo>
                  <a:pt x="647819" y="41447"/>
                </a:lnTo>
                <a:lnTo>
                  <a:pt x="604977" y="55942"/>
                </a:lnTo>
                <a:lnTo>
                  <a:pt x="563106" y="72449"/>
                </a:lnTo>
                <a:lnTo>
                  <a:pt x="522263" y="90912"/>
                </a:lnTo>
                <a:lnTo>
                  <a:pt x="482507" y="111272"/>
                </a:lnTo>
                <a:lnTo>
                  <a:pt x="443895" y="133471"/>
                </a:lnTo>
                <a:lnTo>
                  <a:pt x="406486" y="157452"/>
                </a:lnTo>
                <a:lnTo>
                  <a:pt x="370338" y="183157"/>
                </a:lnTo>
                <a:lnTo>
                  <a:pt x="335507" y="210527"/>
                </a:lnTo>
                <a:lnTo>
                  <a:pt x="302053" y="239505"/>
                </a:lnTo>
                <a:lnTo>
                  <a:pt x="270033" y="270033"/>
                </a:lnTo>
                <a:lnTo>
                  <a:pt x="239505" y="302053"/>
                </a:lnTo>
                <a:lnTo>
                  <a:pt x="210527" y="335507"/>
                </a:lnTo>
                <a:lnTo>
                  <a:pt x="183157" y="370338"/>
                </a:lnTo>
                <a:lnTo>
                  <a:pt x="157452" y="406486"/>
                </a:lnTo>
                <a:lnTo>
                  <a:pt x="133471" y="443895"/>
                </a:lnTo>
                <a:lnTo>
                  <a:pt x="111272" y="482507"/>
                </a:lnTo>
                <a:lnTo>
                  <a:pt x="90912" y="522263"/>
                </a:lnTo>
                <a:lnTo>
                  <a:pt x="72449" y="563106"/>
                </a:lnTo>
                <a:lnTo>
                  <a:pt x="55942" y="604977"/>
                </a:lnTo>
                <a:lnTo>
                  <a:pt x="41447" y="647819"/>
                </a:lnTo>
                <a:lnTo>
                  <a:pt x="29024" y="691575"/>
                </a:lnTo>
                <a:lnTo>
                  <a:pt x="18730" y="736185"/>
                </a:lnTo>
                <a:lnTo>
                  <a:pt x="10622" y="781593"/>
                </a:lnTo>
                <a:lnTo>
                  <a:pt x="4759" y="827740"/>
                </a:lnTo>
                <a:lnTo>
                  <a:pt x="1199" y="874568"/>
                </a:lnTo>
                <a:lnTo>
                  <a:pt x="0" y="922020"/>
                </a:lnTo>
                <a:lnTo>
                  <a:pt x="1199" y="969467"/>
                </a:lnTo>
                <a:lnTo>
                  <a:pt x="4759" y="1016291"/>
                </a:lnTo>
                <a:lnTo>
                  <a:pt x="10622" y="1062434"/>
                </a:lnTo>
                <a:lnTo>
                  <a:pt x="18730" y="1107839"/>
                </a:lnTo>
                <a:lnTo>
                  <a:pt x="29024" y="1152447"/>
                </a:lnTo>
                <a:lnTo>
                  <a:pt x="41447" y="1196201"/>
                </a:lnTo>
                <a:lnTo>
                  <a:pt x="55942" y="1239042"/>
                </a:lnTo>
                <a:lnTo>
                  <a:pt x="72449" y="1280912"/>
                </a:lnTo>
                <a:lnTo>
                  <a:pt x="90912" y="1321754"/>
                </a:lnTo>
                <a:lnTo>
                  <a:pt x="111272" y="1361510"/>
                </a:lnTo>
                <a:lnTo>
                  <a:pt x="133471" y="1400121"/>
                </a:lnTo>
                <a:lnTo>
                  <a:pt x="157452" y="1437530"/>
                </a:lnTo>
                <a:lnTo>
                  <a:pt x="183157" y="1473679"/>
                </a:lnTo>
                <a:lnTo>
                  <a:pt x="210527" y="1508511"/>
                </a:lnTo>
                <a:lnTo>
                  <a:pt x="239505" y="1541966"/>
                </a:lnTo>
                <a:lnTo>
                  <a:pt x="270033" y="1573987"/>
                </a:lnTo>
                <a:lnTo>
                  <a:pt x="302053" y="1604516"/>
                </a:lnTo>
                <a:lnTo>
                  <a:pt x="335507" y="1633495"/>
                </a:lnTo>
                <a:lnTo>
                  <a:pt x="370338" y="1660867"/>
                </a:lnTo>
                <a:lnTo>
                  <a:pt x="406486" y="1686573"/>
                </a:lnTo>
                <a:lnTo>
                  <a:pt x="443895" y="1710556"/>
                </a:lnTo>
                <a:lnTo>
                  <a:pt x="482507" y="1732757"/>
                </a:lnTo>
                <a:lnTo>
                  <a:pt x="522263" y="1753119"/>
                </a:lnTo>
                <a:lnTo>
                  <a:pt x="563106" y="1771583"/>
                </a:lnTo>
                <a:lnTo>
                  <a:pt x="604977" y="1788092"/>
                </a:lnTo>
                <a:lnTo>
                  <a:pt x="647819" y="1802587"/>
                </a:lnTo>
                <a:lnTo>
                  <a:pt x="691575" y="1815012"/>
                </a:lnTo>
                <a:lnTo>
                  <a:pt x="736185" y="1825307"/>
                </a:lnTo>
                <a:lnTo>
                  <a:pt x="781593" y="1833416"/>
                </a:lnTo>
                <a:lnTo>
                  <a:pt x="827740" y="1839279"/>
                </a:lnTo>
                <a:lnTo>
                  <a:pt x="874568" y="1842840"/>
                </a:lnTo>
                <a:lnTo>
                  <a:pt x="922020" y="1844039"/>
                </a:lnTo>
                <a:lnTo>
                  <a:pt x="969471" y="1842840"/>
                </a:lnTo>
                <a:lnTo>
                  <a:pt x="1016299" y="1839279"/>
                </a:lnTo>
                <a:lnTo>
                  <a:pt x="1062446" y="1833416"/>
                </a:lnTo>
                <a:lnTo>
                  <a:pt x="1107854" y="1825307"/>
                </a:lnTo>
                <a:lnTo>
                  <a:pt x="1152464" y="1815012"/>
                </a:lnTo>
                <a:lnTo>
                  <a:pt x="1196220" y="1802587"/>
                </a:lnTo>
                <a:lnTo>
                  <a:pt x="1239062" y="1788092"/>
                </a:lnTo>
                <a:lnTo>
                  <a:pt x="1280933" y="1771583"/>
                </a:lnTo>
                <a:lnTo>
                  <a:pt x="1321776" y="1753119"/>
                </a:lnTo>
                <a:lnTo>
                  <a:pt x="1361532" y="1732757"/>
                </a:lnTo>
                <a:lnTo>
                  <a:pt x="1400144" y="1710556"/>
                </a:lnTo>
                <a:lnTo>
                  <a:pt x="1437553" y="1686573"/>
                </a:lnTo>
                <a:lnTo>
                  <a:pt x="1473701" y="1660867"/>
                </a:lnTo>
                <a:lnTo>
                  <a:pt x="1508532" y="1633495"/>
                </a:lnTo>
                <a:lnTo>
                  <a:pt x="1541986" y="1604516"/>
                </a:lnTo>
                <a:lnTo>
                  <a:pt x="1574006" y="1573987"/>
                </a:lnTo>
                <a:lnTo>
                  <a:pt x="1604534" y="1541966"/>
                </a:lnTo>
                <a:lnTo>
                  <a:pt x="1633512" y="1508511"/>
                </a:lnTo>
                <a:lnTo>
                  <a:pt x="1660882" y="1473679"/>
                </a:lnTo>
                <a:lnTo>
                  <a:pt x="1686587" y="1437530"/>
                </a:lnTo>
                <a:lnTo>
                  <a:pt x="1710568" y="1400121"/>
                </a:lnTo>
                <a:lnTo>
                  <a:pt x="1732767" y="1361510"/>
                </a:lnTo>
                <a:lnTo>
                  <a:pt x="1753127" y="1321754"/>
                </a:lnTo>
                <a:lnTo>
                  <a:pt x="1771590" y="1280912"/>
                </a:lnTo>
                <a:lnTo>
                  <a:pt x="1788097" y="1239042"/>
                </a:lnTo>
                <a:lnTo>
                  <a:pt x="1802592" y="1196201"/>
                </a:lnTo>
                <a:lnTo>
                  <a:pt x="1815015" y="1152447"/>
                </a:lnTo>
                <a:lnTo>
                  <a:pt x="1825309" y="1107839"/>
                </a:lnTo>
                <a:lnTo>
                  <a:pt x="1833417" y="1062434"/>
                </a:lnTo>
                <a:lnTo>
                  <a:pt x="1839280" y="1016291"/>
                </a:lnTo>
                <a:lnTo>
                  <a:pt x="1842840" y="969467"/>
                </a:lnTo>
                <a:lnTo>
                  <a:pt x="1844039" y="922020"/>
                </a:lnTo>
                <a:lnTo>
                  <a:pt x="1842840" y="874568"/>
                </a:lnTo>
                <a:lnTo>
                  <a:pt x="1839280" y="827740"/>
                </a:lnTo>
                <a:lnTo>
                  <a:pt x="1833417" y="781593"/>
                </a:lnTo>
                <a:lnTo>
                  <a:pt x="1825309" y="736185"/>
                </a:lnTo>
                <a:lnTo>
                  <a:pt x="1815015" y="691575"/>
                </a:lnTo>
                <a:lnTo>
                  <a:pt x="1802592" y="647819"/>
                </a:lnTo>
                <a:lnTo>
                  <a:pt x="1788097" y="604977"/>
                </a:lnTo>
                <a:lnTo>
                  <a:pt x="1771590" y="563106"/>
                </a:lnTo>
                <a:lnTo>
                  <a:pt x="1753127" y="522263"/>
                </a:lnTo>
                <a:lnTo>
                  <a:pt x="1732767" y="482507"/>
                </a:lnTo>
                <a:lnTo>
                  <a:pt x="1710568" y="443895"/>
                </a:lnTo>
                <a:lnTo>
                  <a:pt x="1686587" y="406486"/>
                </a:lnTo>
                <a:lnTo>
                  <a:pt x="1660882" y="370338"/>
                </a:lnTo>
                <a:lnTo>
                  <a:pt x="1633512" y="335507"/>
                </a:lnTo>
                <a:lnTo>
                  <a:pt x="1604534" y="302053"/>
                </a:lnTo>
                <a:lnTo>
                  <a:pt x="1574006" y="270033"/>
                </a:lnTo>
                <a:lnTo>
                  <a:pt x="1541986" y="239505"/>
                </a:lnTo>
                <a:lnTo>
                  <a:pt x="1508532" y="210527"/>
                </a:lnTo>
                <a:lnTo>
                  <a:pt x="1473701" y="183157"/>
                </a:lnTo>
                <a:lnTo>
                  <a:pt x="1437553" y="157452"/>
                </a:lnTo>
                <a:lnTo>
                  <a:pt x="1400144" y="133471"/>
                </a:lnTo>
                <a:lnTo>
                  <a:pt x="1361532" y="111272"/>
                </a:lnTo>
                <a:lnTo>
                  <a:pt x="1321776" y="90912"/>
                </a:lnTo>
                <a:lnTo>
                  <a:pt x="1280933" y="72449"/>
                </a:lnTo>
                <a:lnTo>
                  <a:pt x="1239062" y="55942"/>
                </a:lnTo>
                <a:lnTo>
                  <a:pt x="1196220" y="41447"/>
                </a:lnTo>
                <a:lnTo>
                  <a:pt x="1152464" y="29024"/>
                </a:lnTo>
                <a:lnTo>
                  <a:pt x="1107854" y="18730"/>
                </a:lnTo>
                <a:lnTo>
                  <a:pt x="1062446" y="10622"/>
                </a:lnTo>
                <a:lnTo>
                  <a:pt x="1016299" y="4759"/>
                </a:lnTo>
                <a:lnTo>
                  <a:pt x="969471" y="1199"/>
                </a:lnTo>
                <a:lnTo>
                  <a:pt x="922020" y="0"/>
                </a:lnTo>
                <a:close/>
              </a:path>
            </a:pathLst>
          </a:custGeom>
          <a:solidFill>
            <a:srgbClr val="006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77129" y="5293867"/>
            <a:ext cx="151574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ts val="1255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SELF</a:t>
            </a:r>
            <a:r>
              <a:rPr sz="11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Tahoma"/>
                <a:cs typeface="Tahoma"/>
              </a:rPr>
              <a:t>DEVELOPMENT</a:t>
            </a:r>
            <a:endParaRPr sz="1100">
              <a:latin typeface="Tahoma"/>
              <a:cs typeface="Tahoma"/>
            </a:endParaRPr>
          </a:p>
          <a:p>
            <a:pPr marL="12700" marR="5080" indent="1905" algn="ctr">
              <a:lnSpc>
                <a:spcPct val="89400"/>
              </a:lnSpc>
              <a:spcBef>
                <a:spcPts val="75"/>
              </a:spcBef>
            </a:pPr>
            <a:r>
              <a:rPr sz="1100" b="1" spc="10" dirty="0">
                <a:solidFill>
                  <a:srgbClr val="FFFFFF"/>
                </a:solidFill>
                <a:latin typeface="Tahoma"/>
                <a:cs typeface="Tahoma"/>
              </a:rPr>
              <a:t>Gradual </a:t>
            </a:r>
            <a:r>
              <a:rPr sz="1100" b="1" spc="-25" dirty="0">
                <a:solidFill>
                  <a:srgbClr val="FFFFFF"/>
                </a:solidFill>
                <a:latin typeface="Tahoma"/>
                <a:cs typeface="Tahoma"/>
              </a:rPr>
              <a:t>process </a:t>
            </a:r>
            <a:r>
              <a:rPr sz="1100" b="1" spc="-40" dirty="0">
                <a:solidFill>
                  <a:srgbClr val="FFFFFF"/>
                </a:solidFill>
                <a:latin typeface="Tahoma"/>
                <a:cs typeface="Tahoma"/>
              </a:rPr>
              <a:t>of  </a:t>
            </a:r>
            <a:r>
              <a:rPr sz="1100" b="1" spc="-25" dirty="0">
                <a:solidFill>
                  <a:srgbClr val="FFFFFF"/>
                </a:solidFill>
                <a:latin typeface="Tahoma"/>
                <a:cs typeface="Tahoma"/>
              </a:rPr>
              <a:t>developing</a:t>
            </a:r>
            <a:r>
              <a:rPr sz="11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character,  </a:t>
            </a:r>
            <a:r>
              <a:rPr sz="1100" b="1" spc="-40" dirty="0">
                <a:solidFill>
                  <a:srgbClr val="FFFFFF"/>
                </a:solidFill>
                <a:latin typeface="Tahoma"/>
                <a:cs typeface="Tahoma"/>
              </a:rPr>
              <a:t>Strengths, 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abilities  </a:t>
            </a:r>
            <a:r>
              <a:rPr sz="1100" b="1" spc="1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1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Tahoma"/>
                <a:cs typeface="Tahoma"/>
              </a:rPr>
              <a:t>skills.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3855" y="3429000"/>
            <a:ext cx="1844039" cy="1844039"/>
          </a:xfrm>
          <a:custGeom>
            <a:avLst/>
            <a:gdLst/>
            <a:ahLst/>
            <a:cxnLst/>
            <a:rect l="l" t="t" r="r" b="b"/>
            <a:pathLst>
              <a:path w="1844039" h="1844039">
                <a:moveTo>
                  <a:pt x="922019" y="0"/>
                </a:moveTo>
                <a:lnTo>
                  <a:pt x="874568" y="1199"/>
                </a:lnTo>
                <a:lnTo>
                  <a:pt x="827740" y="4759"/>
                </a:lnTo>
                <a:lnTo>
                  <a:pt x="781593" y="10622"/>
                </a:lnTo>
                <a:lnTo>
                  <a:pt x="736185" y="18730"/>
                </a:lnTo>
                <a:lnTo>
                  <a:pt x="691575" y="29024"/>
                </a:lnTo>
                <a:lnTo>
                  <a:pt x="647819" y="41447"/>
                </a:lnTo>
                <a:lnTo>
                  <a:pt x="604977" y="55942"/>
                </a:lnTo>
                <a:lnTo>
                  <a:pt x="563106" y="72449"/>
                </a:lnTo>
                <a:lnTo>
                  <a:pt x="522263" y="90912"/>
                </a:lnTo>
                <a:lnTo>
                  <a:pt x="482507" y="111272"/>
                </a:lnTo>
                <a:lnTo>
                  <a:pt x="443895" y="133471"/>
                </a:lnTo>
                <a:lnTo>
                  <a:pt x="406486" y="157452"/>
                </a:lnTo>
                <a:lnTo>
                  <a:pt x="370338" y="183157"/>
                </a:lnTo>
                <a:lnTo>
                  <a:pt x="335507" y="210527"/>
                </a:lnTo>
                <a:lnTo>
                  <a:pt x="302053" y="239505"/>
                </a:lnTo>
                <a:lnTo>
                  <a:pt x="270033" y="270033"/>
                </a:lnTo>
                <a:lnTo>
                  <a:pt x="239505" y="302053"/>
                </a:lnTo>
                <a:lnTo>
                  <a:pt x="210527" y="335507"/>
                </a:lnTo>
                <a:lnTo>
                  <a:pt x="183157" y="370338"/>
                </a:lnTo>
                <a:lnTo>
                  <a:pt x="157452" y="406486"/>
                </a:lnTo>
                <a:lnTo>
                  <a:pt x="133471" y="443895"/>
                </a:lnTo>
                <a:lnTo>
                  <a:pt x="111272" y="482507"/>
                </a:lnTo>
                <a:lnTo>
                  <a:pt x="90912" y="522263"/>
                </a:lnTo>
                <a:lnTo>
                  <a:pt x="72449" y="563106"/>
                </a:lnTo>
                <a:lnTo>
                  <a:pt x="55942" y="604977"/>
                </a:lnTo>
                <a:lnTo>
                  <a:pt x="41447" y="647819"/>
                </a:lnTo>
                <a:lnTo>
                  <a:pt x="29024" y="691575"/>
                </a:lnTo>
                <a:lnTo>
                  <a:pt x="18730" y="736185"/>
                </a:lnTo>
                <a:lnTo>
                  <a:pt x="10622" y="781593"/>
                </a:lnTo>
                <a:lnTo>
                  <a:pt x="4759" y="827740"/>
                </a:lnTo>
                <a:lnTo>
                  <a:pt x="1199" y="874568"/>
                </a:lnTo>
                <a:lnTo>
                  <a:pt x="0" y="922019"/>
                </a:lnTo>
                <a:lnTo>
                  <a:pt x="1199" y="969471"/>
                </a:lnTo>
                <a:lnTo>
                  <a:pt x="4759" y="1016299"/>
                </a:lnTo>
                <a:lnTo>
                  <a:pt x="10622" y="1062446"/>
                </a:lnTo>
                <a:lnTo>
                  <a:pt x="18730" y="1107854"/>
                </a:lnTo>
                <a:lnTo>
                  <a:pt x="29024" y="1152464"/>
                </a:lnTo>
                <a:lnTo>
                  <a:pt x="41447" y="1196220"/>
                </a:lnTo>
                <a:lnTo>
                  <a:pt x="55942" y="1239062"/>
                </a:lnTo>
                <a:lnTo>
                  <a:pt x="72449" y="1280933"/>
                </a:lnTo>
                <a:lnTo>
                  <a:pt x="90912" y="1321776"/>
                </a:lnTo>
                <a:lnTo>
                  <a:pt x="111272" y="1361532"/>
                </a:lnTo>
                <a:lnTo>
                  <a:pt x="133471" y="1400144"/>
                </a:lnTo>
                <a:lnTo>
                  <a:pt x="157452" y="1437553"/>
                </a:lnTo>
                <a:lnTo>
                  <a:pt x="183157" y="1473701"/>
                </a:lnTo>
                <a:lnTo>
                  <a:pt x="210527" y="1508532"/>
                </a:lnTo>
                <a:lnTo>
                  <a:pt x="239505" y="1541986"/>
                </a:lnTo>
                <a:lnTo>
                  <a:pt x="270033" y="1574006"/>
                </a:lnTo>
                <a:lnTo>
                  <a:pt x="302053" y="1604534"/>
                </a:lnTo>
                <a:lnTo>
                  <a:pt x="335507" y="1633512"/>
                </a:lnTo>
                <a:lnTo>
                  <a:pt x="370338" y="1660882"/>
                </a:lnTo>
                <a:lnTo>
                  <a:pt x="406486" y="1686587"/>
                </a:lnTo>
                <a:lnTo>
                  <a:pt x="443895" y="1710568"/>
                </a:lnTo>
                <a:lnTo>
                  <a:pt x="482507" y="1732767"/>
                </a:lnTo>
                <a:lnTo>
                  <a:pt x="522263" y="1753127"/>
                </a:lnTo>
                <a:lnTo>
                  <a:pt x="563106" y="1771590"/>
                </a:lnTo>
                <a:lnTo>
                  <a:pt x="604977" y="1788097"/>
                </a:lnTo>
                <a:lnTo>
                  <a:pt x="647819" y="1802592"/>
                </a:lnTo>
                <a:lnTo>
                  <a:pt x="691575" y="1815015"/>
                </a:lnTo>
                <a:lnTo>
                  <a:pt x="736185" y="1825309"/>
                </a:lnTo>
                <a:lnTo>
                  <a:pt x="781593" y="1833417"/>
                </a:lnTo>
                <a:lnTo>
                  <a:pt x="827740" y="1839280"/>
                </a:lnTo>
                <a:lnTo>
                  <a:pt x="874568" y="1842840"/>
                </a:lnTo>
                <a:lnTo>
                  <a:pt x="922019" y="1844039"/>
                </a:lnTo>
                <a:lnTo>
                  <a:pt x="969471" y="1842840"/>
                </a:lnTo>
                <a:lnTo>
                  <a:pt x="1016299" y="1839280"/>
                </a:lnTo>
                <a:lnTo>
                  <a:pt x="1062446" y="1833417"/>
                </a:lnTo>
                <a:lnTo>
                  <a:pt x="1107854" y="1825309"/>
                </a:lnTo>
                <a:lnTo>
                  <a:pt x="1152464" y="1815015"/>
                </a:lnTo>
                <a:lnTo>
                  <a:pt x="1196220" y="1802592"/>
                </a:lnTo>
                <a:lnTo>
                  <a:pt x="1239062" y="1788097"/>
                </a:lnTo>
                <a:lnTo>
                  <a:pt x="1280933" y="1771590"/>
                </a:lnTo>
                <a:lnTo>
                  <a:pt x="1321776" y="1753127"/>
                </a:lnTo>
                <a:lnTo>
                  <a:pt x="1361532" y="1732767"/>
                </a:lnTo>
                <a:lnTo>
                  <a:pt x="1400144" y="1710568"/>
                </a:lnTo>
                <a:lnTo>
                  <a:pt x="1437553" y="1686587"/>
                </a:lnTo>
                <a:lnTo>
                  <a:pt x="1473701" y="1660882"/>
                </a:lnTo>
                <a:lnTo>
                  <a:pt x="1508532" y="1633512"/>
                </a:lnTo>
                <a:lnTo>
                  <a:pt x="1541986" y="1604534"/>
                </a:lnTo>
                <a:lnTo>
                  <a:pt x="1574006" y="1574006"/>
                </a:lnTo>
                <a:lnTo>
                  <a:pt x="1604534" y="1541986"/>
                </a:lnTo>
                <a:lnTo>
                  <a:pt x="1633512" y="1508532"/>
                </a:lnTo>
                <a:lnTo>
                  <a:pt x="1660882" y="1473701"/>
                </a:lnTo>
                <a:lnTo>
                  <a:pt x="1686587" y="1437553"/>
                </a:lnTo>
                <a:lnTo>
                  <a:pt x="1710568" y="1400144"/>
                </a:lnTo>
                <a:lnTo>
                  <a:pt x="1732767" y="1361532"/>
                </a:lnTo>
                <a:lnTo>
                  <a:pt x="1753127" y="1321776"/>
                </a:lnTo>
                <a:lnTo>
                  <a:pt x="1771590" y="1280933"/>
                </a:lnTo>
                <a:lnTo>
                  <a:pt x="1788097" y="1239062"/>
                </a:lnTo>
                <a:lnTo>
                  <a:pt x="1802592" y="1196220"/>
                </a:lnTo>
                <a:lnTo>
                  <a:pt x="1815015" y="1152464"/>
                </a:lnTo>
                <a:lnTo>
                  <a:pt x="1825309" y="1107854"/>
                </a:lnTo>
                <a:lnTo>
                  <a:pt x="1833417" y="1062446"/>
                </a:lnTo>
                <a:lnTo>
                  <a:pt x="1839280" y="1016299"/>
                </a:lnTo>
                <a:lnTo>
                  <a:pt x="1842840" y="969471"/>
                </a:lnTo>
                <a:lnTo>
                  <a:pt x="1844039" y="922019"/>
                </a:lnTo>
                <a:lnTo>
                  <a:pt x="1842840" y="874568"/>
                </a:lnTo>
                <a:lnTo>
                  <a:pt x="1839280" y="827740"/>
                </a:lnTo>
                <a:lnTo>
                  <a:pt x="1833417" y="781593"/>
                </a:lnTo>
                <a:lnTo>
                  <a:pt x="1825309" y="736185"/>
                </a:lnTo>
                <a:lnTo>
                  <a:pt x="1815015" y="691575"/>
                </a:lnTo>
                <a:lnTo>
                  <a:pt x="1802592" y="647819"/>
                </a:lnTo>
                <a:lnTo>
                  <a:pt x="1788097" y="604977"/>
                </a:lnTo>
                <a:lnTo>
                  <a:pt x="1771590" y="563106"/>
                </a:lnTo>
                <a:lnTo>
                  <a:pt x="1753127" y="522263"/>
                </a:lnTo>
                <a:lnTo>
                  <a:pt x="1732767" y="482507"/>
                </a:lnTo>
                <a:lnTo>
                  <a:pt x="1710568" y="443895"/>
                </a:lnTo>
                <a:lnTo>
                  <a:pt x="1686587" y="406486"/>
                </a:lnTo>
                <a:lnTo>
                  <a:pt x="1660882" y="370338"/>
                </a:lnTo>
                <a:lnTo>
                  <a:pt x="1633512" y="335507"/>
                </a:lnTo>
                <a:lnTo>
                  <a:pt x="1604534" y="302053"/>
                </a:lnTo>
                <a:lnTo>
                  <a:pt x="1574006" y="270033"/>
                </a:lnTo>
                <a:lnTo>
                  <a:pt x="1541986" y="239505"/>
                </a:lnTo>
                <a:lnTo>
                  <a:pt x="1508532" y="210527"/>
                </a:lnTo>
                <a:lnTo>
                  <a:pt x="1473701" y="183157"/>
                </a:lnTo>
                <a:lnTo>
                  <a:pt x="1437553" y="157452"/>
                </a:lnTo>
                <a:lnTo>
                  <a:pt x="1400144" y="133471"/>
                </a:lnTo>
                <a:lnTo>
                  <a:pt x="1361532" y="111272"/>
                </a:lnTo>
                <a:lnTo>
                  <a:pt x="1321776" y="90912"/>
                </a:lnTo>
                <a:lnTo>
                  <a:pt x="1280933" y="72449"/>
                </a:lnTo>
                <a:lnTo>
                  <a:pt x="1239062" y="55942"/>
                </a:lnTo>
                <a:lnTo>
                  <a:pt x="1196220" y="41447"/>
                </a:lnTo>
                <a:lnTo>
                  <a:pt x="1152464" y="29024"/>
                </a:lnTo>
                <a:lnTo>
                  <a:pt x="1107854" y="18730"/>
                </a:lnTo>
                <a:lnTo>
                  <a:pt x="1062446" y="10622"/>
                </a:lnTo>
                <a:lnTo>
                  <a:pt x="1016299" y="4759"/>
                </a:lnTo>
                <a:lnTo>
                  <a:pt x="969471" y="1199"/>
                </a:lnTo>
                <a:lnTo>
                  <a:pt x="922019" y="0"/>
                </a:lnTo>
                <a:close/>
              </a:path>
            </a:pathLst>
          </a:custGeom>
          <a:solidFill>
            <a:srgbClr val="006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6469" y="4018279"/>
            <a:ext cx="1181100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ts val="1255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SELF</a:t>
            </a:r>
            <a:r>
              <a:rPr sz="11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75" dirty="0">
                <a:solidFill>
                  <a:srgbClr val="FFFFFF"/>
                </a:solidFill>
                <a:latin typeface="Tahoma"/>
                <a:cs typeface="Tahoma"/>
              </a:rPr>
              <a:t>IDENTITY</a:t>
            </a:r>
            <a:endParaRPr sz="1100">
              <a:latin typeface="Tahoma"/>
              <a:cs typeface="Tahoma"/>
            </a:endParaRPr>
          </a:p>
          <a:p>
            <a:pPr marL="41275" marR="5080" indent="-29209" algn="just">
              <a:lnSpc>
                <a:spcPct val="89100"/>
              </a:lnSpc>
              <a:spcBef>
                <a:spcPts val="80"/>
              </a:spcBef>
            </a:pPr>
            <a:r>
              <a:rPr sz="1100" b="1" spc="-20" dirty="0">
                <a:solidFill>
                  <a:srgbClr val="FFFFFF"/>
                </a:solidFill>
                <a:latin typeface="Tahoma"/>
                <a:cs typeface="Tahoma"/>
              </a:rPr>
              <a:t>Recognising</a:t>
            </a:r>
            <a:r>
              <a:rPr sz="11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Tahoma"/>
                <a:cs typeface="Tahoma"/>
              </a:rPr>
              <a:t>how  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We </a:t>
            </a:r>
            <a:r>
              <a:rPr sz="1100" b="1" spc="-20" dirty="0">
                <a:solidFill>
                  <a:srgbClr val="FFFFFF"/>
                </a:solidFill>
                <a:latin typeface="Tahoma"/>
                <a:cs typeface="Tahoma"/>
              </a:rPr>
              <a:t>connect </a:t>
            </a:r>
            <a:r>
              <a:rPr sz="1100" b="1" spc="15" dirty="0">
                <a:solidFill>
                  <a:srgbClr val="FFFFFF"/>
                </a:solidFill>
                <a:latin typeface="Tahoma"/>
                <a:cs typeface="Tahoma"/>
              </a:rPr>
              <a:t>and  </a:t>
            </a:r>
            <a:r>
              <a:rPr sz="1100" b="1" spc="-15" dirty="0">
                <a:solidFill>
                  <a:srgbClr val="FFFFFF"/>
                </a:solidFill>
                <a:latin typeface="Tahoma"/>
                <a:cs typeface="Tahoma"/>
              </a:rPr>
              <a:t>relate </a:t>
            </a:r>
            <a:r>
              <a:rPr sz="1100" b="1" spc="-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1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Tahoma"/>
                <a:cs typeface="Tahoma"/>
              </a:rPr>
              <a:t>others.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50820" y="243840"/>
            <a:ext cx="1844039" cy="1842770"/>
          </a:xfrm>
          <a:custGeom>
            <a:avLst/>
            <a:gdLst/>
            <a:ahLst/>
            <a:cxnLst/>
            <a:rect l="l" t="t" r="r" b="b"/>
            <a:pathLst>
              <a:path w="1844039" h="1842770">
                <a:moveTo>
                  <a:pt x="922019" y="0"/>
                </a:moveTo>
                <a:lnTo>
                  <a:pt x="874568" y="1198"/>
                </a:lnTo>
                <a:lnTo>
                  <a:pt x="827740" y="4756"/>
                </a:lnTo>
                <a:lnTo>
                  <a:pt x="781593" y="10615"/>
                </a:lnTo>
                <a:lnTo>
                  <a:pt x="736185" y="18718"/>
                </a:lnTo>
                <a:lnTo>
                  <a:pt x="691575" y="29005"/>
                </a:lnTo>
                <a:lnTo>
                  <a:pt x="647819" y="41420"/>
                </a:lnTo>
                <a:lnTo>
                  <a:pt x="604977" y="55905"/>
                </a:lnTo>
                <a:lnTo>
                  <a:pt x="563106" y="72401"/>
                </a:lnTo>
                <a:lnTo>
                  <a:pt x="522263" y="90851"/>
                </a:lnTo>
                <a:lnTo>
                  <a:pt x="482507" y="111197"/>
                </a:lnTo>
                <a:lnTo>
                  <a:pt x="443895" y="133381"/>
                </a:lnTo>
                <a:lnTo>
                  <a:pt x="406486" y="157345"/>
                </a:lnTo>
                <a:lnTo>
                  <a:pt x="370338" y="183031"/>
                </a:lnTo>
                <a:lnTo>
                  <a:pt x="335507" y="210381"/>
                </a:lnTo>
                <a:lnTo>
                  <a:pt x="302053" y="239338"/>
                </a:lnTo>
                <a:lnTo>
                  <a:pt x="270033" y="269843"/>
                </a:lnTo>
                <a:lnTo>
                  <a:pt x="239505" y="301838"/>
                </a:lnTo>
                <a:lnTo>
                  <a:pt x="210527" y="335266"/>
                </a:lnTo>
                <a:lnTo>
                  <a:pt x="183157" y="370069"/>
                </a:lnTo>
                <a:lnTo>
                  <a:pt x="157452" y="406189"/>
                </a:lnTo>
                <a:lnTo>
                  <a:pt x="133471" y="443567"/>
                </a:lnTo>
                <a:lnTo>
                  <a:pt x="111272" y="482147"/>
                </a:lnTo>
                <a:lnTo>
                  <a:pt x="90912" y="521869"/>
                </a:lnTo>
                <a:lnTo>
                  <a:pt x="72449" y="562677"/>
                </a:lnTo>
                <a:lnTo>
                  <a:pt x="55942" y="604512"/>
                </a:lnTo>
                <a:lnTo>
                  <a:pt x="41447" y="647316"/>
                </a:lnTo>
                <a:lnTo>
                  <a:pt x="29024" y="691032"/>
                </a:lnTo>
                <a:lnTo>
                  <a:pt x="18730" y="735602"/>
                </a:lnTo>
                <a:lnTo>
                  <a:pt x="10622" y="780967"/>
                </a:lnTo>
                <a:lnTo>
                  <a:pt x="4759" y="827070"/>
                </a:lnTo>
                <a:lnTo>
                  <a:pt x="1199" y="873853"/>
                </a:lnTo>
                <a:lnTo>
                  <a:pt x="0" y="921257"/>
                </a:lnTo>
                <a:lnTo>
                  <a:pt x="1199" y="968662"/>
                </a:lnTo>
                <a:lnTo>
                  <a:pt x="4759" y="1015445"/>
                </a:lnTo>
                <a:lnTo>
                  <a:pt x="10622" y="1061548"/>
                </a:lnTo>
                <a:lnTo>
                  <a:pt x="18730" y="1106913"/>
                </a:lnTo>
                <a:lnTo>
                  <a:pt x="29024" y="1151483"/>
                </a:lnTo>
                <a:lnTo>
                  <a:pt x="41447" y="1195199"/>
                </a:lnTo>
                <a:lnTo>
                  <a:pt x="55942" y="1238003"/>
                </a:lnTo>
                <a:lnTo>
                  <a:pt x="72449" y="1279838"/>
                </a:lnTo>
                <a:lnTo>
                  <a:pt x="90912" y="1320646"/>
                </a:lnTo>
                <a:lnTo>
                  <a:pt x="111272" y="1360368"/>
                </a:lnTo>
                <a:lnTo>
                  <a:pt x="133471" y="1398948"/>
                </a:lnTo>
                <a:lnTo>
                  <a:pt x="157452" y="1436326"/>
                </a:lnTo>
                <a:lnTo>
                  <a:pt x="183157" y="1472446"/>
                </a:lnTo>
                <a:lnTo>
                  <a:pt x="210527" y="1507249"/>
                </a:lnTo>
                <a:lnTo>
                  <a:pt x="239505" y="1540677"/>
                </a:lnTo>
                <a:lnTo>
                  <a:pt x="270033" y="1572672"/>
                </a:lnTo>
                <a:lnTo>
                  <a:pt x="302053" y="1603177"/>
                </a:lnTo>
                <a:lnTo>
                  <a:pt x="335507" y="1632134"/>
                </a:lnTo>
                <a:lnTo>
                  <a:pt x="370338" y="1659484"/>
                </a:lnTo>
                <a:lnTo>
                  <a:pt x="406486" y="1685170"/>
                </a:lnTo>
                <a:lnTo>
                  <a:pt x="443895" y="1709134"/>
                </a:lnTo>
                <a:lnTo>
                  <a:pt x="482507" y="1731318"/>
                </a:lnTo>
                <a:lnTo>
                  <a:pt x="522263" y="1751664"/>
                </a:lnTo>
                <a:lnTo>
                  <a:pt x="563106" y="1770114"/>
                </a:lnTo>
                <a:lnTo>
                  <a:pt x="604977" y="1786610"/>
                </a:lnTo>
                <a:lnTo>
                  <a:pt x="647819" y="1801095"/>
                </a:lnTo>
                <a:lnTo>
                  <a:pt x="691575" y="1813510"/>
                </a:lnTo>
                <a:lnTo>
                  <a:pt x="736185" y="1823797"/>
                </a:lnTo>
                <a:lnTo>
                  <a:pt x="781593" y="1831900"/>
                </a:lnTo>
                <a:lnTo>
                  <a:pt x="827740" y="1837759"/>
                </a:lnTo>
                <a:lnTo>
                  <a:pt x="874568" y="1841317"/>
                </a:lnTo>
                <a:lnTo>
                  <a:pt x="922019" y="1842515"/>
                </a:lnTo>
                <a:lnTo>
                  <a:pt x="969471" y="1841317"/>
                </a:lnTo>
                <a:lnTo>
                  <a:pt x="1016299" y="1837759"/>
                </a:lnTo>
                <a:lnTo>
                  <a:pt x="1062446" y="1831900"/>
                </a:lnTo>
                <a:lnTo>
                  <a:pt x="1107854" y="1823797"/>
                </a:lnTo>
                <a:lnTo>
                  <a:pt x="1152464" y="1813510"/>
                </a:lnTo>
                <a:lnTo>
                  <a:pt x="1196220" y="1801095"/>
                </a:lnTo>
                <a:lnTo>
                  <a:pt x="1239062" y="1786610"/>
                </a:lnTo>
                <a:lnTo>
                  <a:pt x="1280933" y="1770114"/>
                </a:lnTo>
                <a:lnTo>
                  <a:pt x="1321776" y="1751664"/>
                </a:lnTo>
                <a:lnTo>
                  <a:pt x="1361532" y="1731318"/>
                </a:lnTo>
                <a:lnTo>
                  <a:pt x="1400144" y="1709134"/>
                </a:lnTo>
                <a:lnTo>
                  <a:pt x="1437553" y="1685170"/>
                </a:lnTo>
                <a:lnTo>
                  <a:pt x="1473701" y="1659484"/>
                </a:lnTo>
                <a:lnTo>
                  <a:pt x="1508532" y="1632134"/>
                </a:lnTo>
                <a:lnTo>
                  <a:pt x="1541986" y="1603177"/>
                </a:lnTo>
                <a:lnTo>
                  <a:pt x="1574006" y="1572672"/>
                </a:lnTo>
                <a:lnTo>
                  <a:pt x="1604534" y="1540677"/>
                </a:lnTo>
                <a:lnTo>
                  <a:pt x="1633512" y="1507249"/>
                </a:lnTo>
                <a:lnTo>
                  <a:pt x="1660882" y="1472446"/>
                </a:lnTo>
                <a:lnTo>
                  <a:pt x="1686587" y="1436326"/>
                </a:lnTo>
                <a:lnTo>
                  <a:pt x="1710568" y="1398948"/>
                </a:lnTo>
                <a:lnTo>
                  <a:pt x="1732767" y="1360368"/>
                </a:lnTo>
                <a:lnTo>
                  <a:pt x="1753127" y="1320646"/>
                </a:lnTo>
                <a:lnTo>
                  <a:pt x="1771590" y="1279838"/>
                </a:lnTo>
                <a:lnTo>
                  <a:pt x="1788097" y="1238003"/>
                </a:lnTo>
                <a:lnTo>
                  <a:pt x="1802592" y="1195199"/>
                </a:lnTo>
                <a:lnTo>
                  <a:pt x="1815015" y="1151483"/>
                </a:lnTo>
                <a:lnTo>
                  <a:pt x="1825309" y="1106913"/>
                </a:lnTo>
                <a:lnTo>
                  <a:pt x="1833417" y="1061548"/>
                </a:lnTo>
                <a:lnTo>
                  <a:pt x="1839280" y="1015445"/>
                </a:lnTo>
                <a:lnTo>
                  <a:pt x="1842840" y="968662"/>
                </a:lnTo>
                <a:lnTo>
                  <a:pt x="1844040" y="921257"/>
                </a:lnTo>
                <a:lnTo>
                  <a:pt x="1842840" y="873853"/>
                </a:lnTo>
                <a:lnTo>
                  <a:pt x="1839280" y="827070"/>
                </a:lnTo>
                <a:lnTo>
                  <a:pt x="1833417" y="780967"/>
                </a:lnTo>
                <a:lnTo>
                  <a:pt x="1825309" y="735602"/>
                </a:lnTo>
                <a:lnTo>
                  <a:pt x="1815015" y="691032"/>
                </a:lnTo>
                <a:lnTo>
                  <a:pt x="1802592" y="647316"/>
                </a:lnTo>
                <a:lnTo>
                  <a:pt x="1788097" y="604512"/>
                </a:lnTo>
                <a:lnTo>
                  <a:pt x="1771590" y="562677"/>
                </a:lnTo>
                <a:lnTo>
                  <a:pt x="1753127" y="521869"/>
                </a:lnTo>
                <a:lnTo>
                  <a:pt x="1732767" y="482147"/>
                </a:lnTo>
                <a:lnTo>
                  <a:pt x="1710568" y="443567"/>
                </a:lnTo>
                <a:lnTo>
                  <a:pt x="1686587" y="406189"/>
                </a:lnTo>
                <a:lnTo>
                  <a:pt x="1660882" y="370069"/>
                </a:lnTo>
                <a:lnTo>
                  <a:pt x="1633512" y="335266"/>
                </a:lnTo>
                <a:lnTo>
                  <a:pt x="1604534" y="301838"/>
                </a:lnTo>
                <a:lnTo>
                  <a:pt x="1574006" y="269843"/>
                </a:lnTo>
                <a:lnTo>
                  <a:pt x="1541986" y="239338"/>
                </a:lnTo>
                <a:lnTo>
                  <a:pt x="1508532" y="210381"/>
                </a:lnTo>
                <a:lnTo>
                  <a:pt x="1473701" y="183031"/>
                </a:lnTo>
                <a:lnTo>
                  <a:pt x="1437553" y="157345"/>
                </a:lnTo>
                <a:lnTo>
                  <a:pt x="1400144" y="133381"/>
                </a:lnTo>
                <a:lnTo>
                  <a:pt x="1361532" y="111197"/>
                </a:lnTo>
                <a:lnTo>
                  <a:pt x="1321776" y="90851"/>
                </a:lnTo>
                <a:lnTo>
                  <a:pt x="1280933" y="72401"/>
                </a:lnTo>
                <a:lnTo>
                  <a:pt x="1239062" y="55905"/>
                </a:lnTo>
                <a:lnTo>
                  <a:pt x="1196220" y="41420"/>
                </a:lnTo>
                <a:lnTo>
                  <a:pt x="1152464" y="29005"/>
                </a:lnTo>
                <a:lnTo>
                  <a:pt x="1107854" y="18718"/>
                </a:lnTo>
                <a:lnTo>
                  <a:pt x="1062446" y="10615"/>
                </a:lnTo>
                <a:lnTo>
                  <a:pt x="1016299" y="4756"/>
                </a:lnTo>
                <a:lnTo>
                  <a:pt x="969471" y="1198"/>
                </a:lnTo>
                <a:lnTo>
                  <a:pt x="922019" y="0"/>
                </a:lnTo>
                <a:close/>
              </a:path>
            </a:pathLst>
          </a:custGeom>
          <a:solidFill>
            <a:srgbClr val="006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95929" y="666114"/>
            <a:ext cx="1334770" cy="945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130">
              <a:lnSpc>
                <a:spcPts val="1255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SELF</a:t>
            </a:r>
            <a:r>
              <a:rPr sz="11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CONCEPT</a:t>
            </a:r>
            <a:endParaRPr sz="1100">
              <a:latin typeface="Tahoma"/>
              <a:cs typeface="Tahoma"/>
            </a:endParaRPr>
          </a:p>
          <a:p>
            <a:pPr marL="104139" marR="95885" algn="ctr">
              <a:lnSpc>
                <a:spcPts val="1190"/>
              </a:lnSpc>
              <a:spcBef>
                <a:spcPts val="80"/>
              </a:spcBef>
            </a:pPr>
            <a:r>
              <a:rPr sz="1100" b="1" spc="-15" dirty="0">
                <a:solidFill>
                  <a:srgbClr val="FFFFFF"/>
                </a:solidFill>
                <a:latin typeface="Tahoma"/>
                <a:cs typeface="Tahoma"/>
              </a:rPr>
              <a:t>Understand</a:t>
            </a:r>
            <a:r>
              <a:rPr sz="11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self,  </a:t>
            </a:r>
            <a:r>
              <a:rPr sz="1100" b="1" spc="-15" dirty="0">
                <a:solidFill>
                  <a:srgbClr val="FFFFFF"/>
                </a:solidFill>
                <a:latin typeface="Tahoma"/>
                <a:cs typeface="Tahoma"/>
              </a:rPr>
              <a:t>our </a:t>
            </a:r>
            <a:r>
              <a:rPr sz="1100" b="1" spc="-40" dirty="0">
                <a:solidFill>
                  <a:srgbClr val="FFFFFF"/>
                </a:solidFill>
                <a:latin typeface="Tahoma"/>
                <a:cs typeface="Tahoma"/>
              </a:rPr>
              <a:t>purpose</a:t>
            </a:r>
            <a:r>
              <a:rPr sz="11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15" dirty="0">
                <a:solidFill>
                  <a:srgbClr val="FFFFFF"/>
                </a:solidFill>
                <a:latin typeface="Tahoma"/>
                <a:cs typeface="Tahoma"/>
              </a:rPr>
              <a:t>and  </a:t>
            </a:r>
            <a:r>
              <a:rPr sz="1100" b="1" spc="-25" dirty="0">
                <a:solidFill>
                  <a:srgbClr val="FFFFFF"/>
                </a:solidFill>
                <a:latin typeface="Tahoma"/>
                <a:cs typeface="Tahoma"/>
              </a:rPr>
              <a:t>what </a:t>
            </a:r>
            <a:r>
              <a:rPr sz="1100" b="1" spc="-30" dirty="0">
                <a:solidFill>
                  <a:srgbClr val="FFFFFF"/>
                </a:solidFill>
                <a:latin typeface="Tahoma"/>
                <a:cs typeface="Tahoma"/>
              </a:rPr>
              <a:t>we </a:t>
            </a: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value  </a:t>
            </a:r>
            <a:r>
              <a:rPr sz="1100" b="1" spc="-55" dirty="0">
                <a:solidFill>
                  <a:srgbClr val="FFFFFF"/>
                </a:solidFill>
                <a:latin typeface="Tahoma"/>
                <a:cs typeface="Tahoma"/>
              </a:rPr>
              <a:t>most </a:t>
            </a:r>
            <a:r>
              <a:rPr sz="1100" b="1" spc="1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1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life.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ts val="1140"/>
              </a:lnSpc>
            </a:pPr>
            <a:r>
              <a:rPr sz="1100" b="1" spc="-40" dirty="0">
                <a:solidFill>
                  <a:srgbClr val="FFFFFF"/>
                </a:solidFill>
                <a:latin typeface="Tahoma"/>
                <a:cs typeface="Tahoma"/>
              </a:rPr>
              <a:t>Hopes </a:t>
            </a:r>
            <a:r>
              <a:rPr sz="1100" b="1" spc="1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1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dreams.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404" y="620344"/>
            <a:ext cx="8256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0" dirty="0">
                <a:solidFill>
                  <a:srgbClr val="FFFFFF"/>
                </a:solidFill>
              </a:rPr>
              <a:t>Pouring </a:t>
            </a:r>
            <a:r>
              <a:rPr sz="4400" spc="-55" dirty="0">
                <a:solidFill>
                  <a:srgbClr val="FFFFFF"/>
                </a:solidFill>
              </a:rPr>
              <a:t>yourself </a:t>
            </a:r>
            <a:r>
              <a:rPr sz="4400" spc="-135" dirty="0">
                <a:solidFill>
                  <a:srgbClr val="FFFFFF"/>
                </a:solidFill>
              </a:rPr>
              <a:t>into</a:t>
            </a:r>
            <a:r>
              <a:rPr sz="4400" spc="-440" dirty="0">
                <a:solidFill>
                  <a:srgbClr val="FFFFFF"/>
                </a:solidFill>
              </a:rPr>
              <a:t> </a:t>
            </a:r>
            <a:r>
              <a:rPr sz="4400" spc="-140" dirty="0">
                <a:solidFill>
                  <a:srgbClr val="FFFFFF"/>
                </a:solidFill>
              </a:rPr>
              <a:t>someone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019300" y="1386839"/>
            <a:ext cx="5122164" cy="4969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0957" y="1629917"/>
            <a:ext cx="4498975" cy="4498975"/>
          </a:xfrm>
          <a:custGeom>
            <a:avLst/>
            <a:gdLst/>
            <a:ahLst/>
            <a:cxnLst/>
            <a:rect l="l" t="t" r="r" b="b"/>
            <a:pathLst>
              <a:path w="4498975" h="4498975">
                <a:moveTo>
                  <a:pt x="0" y="2249424"/>
                </a:moveTo>
                <a:lnTo>
                  <a:pt x="507" y="2201142"/>
                </a:lnTo>
                <a:lnTo>
                  <a:pt x="2024" y="2153109"/>
                </a:lnTo>
                <a:lnTo>
                  <a:pt x="4540" y="2105335"/>
                </a:lnTo>
                <a:lnTo>
                  <a:pt x="8045" y="2057828"/>
                </a:lnTo>
                <a:lnTo>
                  <a:pt x="12528" y="2010601"/>
                </a:lnTo>
                <a:lnTo>
                  <a:pt x="17979" y="1963662"/>
                </a:lnTo>
                <a:lnTo>
                  <a:pt x="24389" y="1917022"/>
                </a:lnTo>
                <a:lnTo>
                  <a:pt x="31747" y="1870691"/>
                </a:lnTo>
                <a:lnTo>
                  <a:pt x="40043" y="1824679"/>
                </a:lnTo>
                <a:lnTo>
                  <a:pt x="49267" y="1778997"/>
                </a:lnTo>
                <a:lnTo>
                  <a:pt x="59409" y="1733654"/>
                </a:lnTo>
                <a:lnTo>
                  <a:pt x="70458" y="1688661"/>
                </a:lnTo>
                <a:lnTo>
                  <a:pt x="82405" y="1644027"/>
                </a:lnTo>
                <a:lnTo>
                  <a:pt x="95239" y="1599763"/>
                </a:lnTo>
                <a:lnTo>
                  <a:pt x="108950" y="1555880"/>
                </a:lnTo>
                <a:lnTo>
                  <a:pt x="123528" y="1512386"/>
                </a:lnTo>
                <a:lnTo>
                  <a:pt x="138963" y="1469293"/>
                </a:lnTo>
                <a:lnTo>
                  <a:pt x="155244" y="1426610"/>
                </a:lnTo>
                <a:lnTo>
                  <a:pt x="172363" y="1384348"/>
                </a:lnTo>
                <a:lnTo>
                  <a:pt x="190307" y="1342517"/>
                </a:lnTo>
                <a:lnTo>
                  <a:pt x="209068" y="1301127"/>
                </a:lnTo>
                <a:lnTo>
                  <a:pt x="228635" y="1260188"/>
                </a:lnTo>
                <a:lnTo>
                  <a:pt x="248998" y="1219709"/>
                </a:lnTo>
                <a:lnTo>
                  <a:pt x="270147" y="1179703"/>
                </a:lnTo>
                <a:lnTo>
                  <a:pt x="292071" y="1140178"/>
                </a:lnTo>
                <a:lnTo>
                  <a:pt x="314762" y="1101144"/>
                </a:lnTo>
                <a:lnTo>
                  <a:pt x="338207" y="1062612"/>
                </a:lnTo>
                <a:lnTo>
                  <a:pt x="362398" y="1024592"/>
                </a:lnTo>
                <a:lnTo>
                  <a:pt x="387324" y="987095"/>
                </a:lnTo>
                <a:lnTo>
                  <a:pt x="412974" y="950129"/>
                </a:lnTo>
                <a:lnTo>
                  <a:pt x="439340" y="913706"/>
                </a:lnTo>
                <a:lnTo>
                  <a:pt x="466410" y="877835"/>
                </a:lnTo>
                <a:lnTo>
                  <a:pt x="494175" y="842527"/>
                </a:lnTo>
                <a:lnTo>
                  <a:pt x="522625" y="807792"/>
                </a:lnTo>
                <a:lnTo>
                  <a:pt x="551748" y="773640"/>
                </a:lnTo>
                <a:lnTo>
                  <a:pt x="581536" y="740080"/>
                </a:lnTo>
                <a:lnTo>
                  <a:pt x="611977" y="707124"/>
                </a:lnTo>
                <a:lnTo>
                  <a:pt x="643063" y="674782"/>
                </a:lnTo>
                <a:lnTo>
                  <a:pt x="674782" y="643063"/>
                </a:lnTo>
                <a:lnTo>
                  <a:pt x="707124" y="611977"/>
                </a:lnTo>
                <a:lnTo>
                  <a:pt x="740080" y="581536"/>
                </a:lnTo>
                <a:lnTo>
                  <a:pt x="773640" y="551748"/>
                </a:lnTo>
                <a:lnTo>
                  <a:pt x="807792" y="522625"/>
                </a:lnTo>
                <a:lnTo>
                  <a:pt x="842527" y="494175"/>
                </a:lnTo>
                <a:lnTo>
                  <a:pt x="877835" y="466410"/>
                </a:lnTo>
                <a:lnTo>
                  <a:pt x="913706" y="439340"/>
                </a:lnTo>
                <a:lnTo>
                  <a:pt x="950129" y="412974"/>
                </a:lnTo>
                <a:lnTo>
                  <a:pt x="987095" y="387324"/>
                </a:lnTo>
                <a:lnTo>
                  <a:pt x="1024592" y="362398"/>
                </a:lnTo>
                <a:lnTo>
                  <a:pt x="1062612" y="338207"/>
                </a:lnTo>
                <a:lnTo>
                  <a:pt x="1101144" y="314762"/>
                </a:lnTo>
                <a:lnTo>
                  <a:pt x="1140178" y="292071"/>
                </a:lnTo>
                <a:lnTo>
                  <a:pt x="1179703" y="270147"/>
                </a:lnTo>
                <a:lnTo>
                  <a:pt x="1219709" y="248998"/>
                </a:lnTo>
                <a:lnTo>
                  <a:pt x="1260188" y="228635"/>
                </a:lnTo>
                <a:lnTo>
                  <a:pt x="1301127" y="209068"/>
                </a:lnTo>
                <a:lnTo>
                  <a:pt x="1342517" y="190307"/>
                </a:lnTo>
                <a:lnTo>
                  <a:pt x="1384348" y="172363"/>
                </a:lnTo>
                <a:lnTo>
                  <a:pt x="1426610" y="155244"/>
                </a:lnTo>
                <a:lnTo>
                  <a:pt x="1469293" y="138963"/>
                </a:lnTo>
                <a:lnTo>
                  <a:pt x="1512386" y="123528"/>
                </a:lnTo>
                <a:lnTo>
                  <a:pt x="1555880" y="108950"/>
                </a:lnTo>
                <a:lnTo>
                  <a:pt x="1599763" y="95239"/>
                </a:lnTo>
                <a:lnTo>
                  <a:pt x="1644027" y="82405"/>
                </a:lnTo>
                <a:lnTo>
                  <a:pt x="1688661" y="70458"/>
                </a:lnTo>
                <a:lnTo>
                  <a:pt x="1733654" y="59409"/>
                </a:lnTo>
                <a:lnTo>
                  <a:pt x="1778997" y="49267"/>
                </a:lnTo>
                <a:lnTo>
                  <a:pt x="1824679" y="40043"/>
                </a:lnTo>
                <a:lnTo>
                  <a:pt x="1870691" y="31747"/>
                </a:lnTo>
                <a:lnTo>
                  <a:pt x="1917022" y="24389"/>
                </a:lnTo>
                <a:lnTo>
                  <a:pt x="1963662" y="17979"/>
                </a:lnTo>
                <a:lnTo>
                  <a:pt x="2010601" y="12528"/>
                </a:lnTo>
                <a:lnTo>
                  <a:pt x="2057828" y="8045"/>
                </a:lnTo>
                <a:lnTo>
                  <a:pt x="2105335" y="4540"/>
                </a:lnTo>
                <a:lnTo>
                  <a:pt x="2153109" y="2024"/>
                </a:lnTo>
                <a:lnTo>
                  <a:pt x="2201142" y="507"/>
                </a:lnTo>
                <a:lnTo>
                  <a:pt x="2249424" y="0"/>
                </a:lnTo>
                <a:lnTo>
                  <a:pt x="2297705" y="507"/>
                </a:lnTo>
                <a:lnTo>
                  <a:pt x="2345738" y="2024"/>
                </a:lnTo>
                <a:lnTo>
                  <a:pt x="2393512" y="4540"/>
                </a:lnTo>
                <a:lnTo>
                  <a:pt x="2441019" y="8045"/>
                </a:lnTo>
                <a:lnTo>
                  <a:pt x="2488246" y="12528"/>
                </a:lnTo>
                <a:lnTo>
                  <a:pt x="2535185" y="17979"/>
                </a:lnTo>
                <a:lnTo>
                  <a:pt x="2581825" y="24389"/>
                </a:lnTo>
                <a:lnTo>
                  <a:pt x="2628156" y="31747"/>
                </a:lnTo>
                <a:lnTo>
                  <a:pt x="2674168" y="40043"/>
                </a:lnTo>
                <a:lnTo>
                  <a:pt x="2719850" y="49267"/>
                </a:lnTo>
                <a:lnTo>
                  <a:pt x="2765193" y="59409"/>
                </a:lnTo>
                <a:lnTo>
                  <a:pt x="2810186" y="70458"/>
                </a:lnTo>
                <a:lnTo>
                  <a:pt x="2854820" y="82405"/>
                </a:lnTo>
                <a:lnTo>
                  <a:pt x="2899084" y="95239"/>
                </a:lnTo>
                <a:lnTo>
                  <a:pt x="2942967" y="108950"/>
                </a:lnTo>
                <a:lnTo>
                  <a:pt x="2986461" y="123528"/>
                </a:lnTo>
                <a:lnTo>
                  <a:pt x="3029554" y="138963"/>
                </a:lnTo>
                <a:lnTo>
                  <a:pt x="3072237" y="155244"/>
                </a:lnTo>
                <a:lnTo>
                  <a:pt x="3114499" y="172363"/>
                </a:lnTo>
                <a:lnTo>
                  <a:pt x="3156330" y="190307"/>
                </a:lnTo>
                <a:lnTo>
                  <a:pt x="3197720" y="209068"/>
                </a:lnTo>
                <a:lnTo>
                  <a:pt x="3238659" y="228635"/>
                </a:lnTo>
                <a:lnTo>
                  <a:pt x="3279138" y="248998"/>
                </a:lnTo>
                <a:lnTo>
                  <a:pt x="3319144" y="270147"/>
                </a:lnTo>
                <a:lnTo>
                  <a:pt x="3358669" y="292071"/>
                </a:lnTo>
                <a:lnTo>
                  <a:pt x="3397703" y="314762"/>
                </a:lnTo>
                <a:lnTo>
                  <a:pt x="3436235" y="338207"/>
                </a:lnTo>
                <a:lnTo>
                  <a:pt x="3474255" y="362398"/>
                </a:lnTo>
                <a:lnTo>
                  <a:pt x="3511752" y="387324"/>
                </a:lnTo>
                <a:lnTo>
                  <a:pt x="3548718" y="412974"/>
                </a:lnTo>
                <a:lnTo>
                  <a:pt x="3585141" y="439340"/>
                </a:lnTo>
                <a:lnTo>
                  <a:pt x="3621012" y="466410"/>
                </a:lnTo>
                <a:lnTo>
                  <a:pt x="3656320" y="494175"/>
                </a:lnTo>
                <a:lnTo>
                  <a:pt x="3691055" y="522625"/>
                </a:lnTo>
                <a:lnTo>
                  <a:pt x="3725207" y="551748"/>
                </a:lnTo>
                <a:lnTo>
                  <a:pt x="3758767" y="581536"/>
                </a:lnTo>
                <a:lnTo>
                  <a:pt x="3791723" y="611977"/>
                </a:lnTo>
                <a:lnTo>
                  <a:pt x="3824065" y="643063"/>
                </a:lnTo>
                <a:lnTo>
                  <a:pt x="3855784" y="674782"/>
                </a:lnTo>
                <a:lnTo>
                  <a:pt x="3886870" y="707124"/>
                </a:lnTo>
                <a:lnTo>
                  <a:pt x="3917311" y="740080"/>
                </a:lnTo>
                <a:lnTo>
                  <a:pt x="3947099" y="773640"/>
                </a:lnTo>
                <a:lnTo>
                  <a:pt x="3976222" y="807792"/>
                </a:lnTo>
                <a:lnTo>
                  <a:pt x="4004672" y="842527"/>
                </a:lnTo>
                <a:lnTo>
                  <a:pt x="4032437" y="877835"/>
                </a:lnTo>
                <a:lnTo>
                  <a:pt x="4059507" y="913706"/>
                </a:lnTo>
                <a:lnTo>
                  <a:pt x="4085873" y="950129"/>
                </a:lnTo>
                <a:lnTo>
                  <a:pt x="4111523" y="987095"/>
                </a:lnTo>
                <a:lnTo>
                  <a:pt x="4136449" y="1024592"/>
                </a:lnTo>
                <a:lnTo>
                  <a:pt x="4160640" y="1062612"/>
                </a:lnTo>
                <a:lnTo>
                  <a:pt x="4184085" y="1101144"/>
                </a:lnTo>
                <a:lnTo>
                  <a:pt x="4206776" y="1140178"/>
                </a:lnTo>
                <a:lnTo>
                  <a:pt x="4228700" y="1179703"/>
                </a:lnTo>
                <a:lnTo>
                  <a:pt x="4249849" y="1219709"/>
                </a:lnTo>
                <a:lnTo>
                  <a:pt x="4270212" y="1260188"/>
                </a:lnTo>
                <a:lnTo>
                  <a:pt x="4289779" y="1301127"/>
                </a:lnTo>
                <a:lnTo>
                  <a:pt x="4308540" y="1342517"/>
                </a:lnTo>
                <a:lnTo>
                  <a:pt x="4326484" y="1384348"/>
                </a:lnTo>
                <a:lnTo>
                  <a:pt x="4343603" y="1426610"/>
                </a:lnTo>
                <a:lnTo>
                  <a:pt x="4359884" y="1469293"/>
                </a:lnTo>
                <a:lnTo>
                  <a:pt x="4375319" y="1512386"/>
                </a:lnTo>
                <a:lnTo>
                  <a:pt x="4389897" y="1555880"/>
                </a:lnTo>
                <a:lnTo>
                  <a:pt x="4403608" y="1599763"/>
                </a:lnTo>
                <a:lnTo>
                  <a:pt x="4416442" y="1644027"/>
                </a:lnTo>
                <a:lnTo>
                  <a:pt x="4428389" y="1688661"/>
                </a:lnTo>
                <a:lnTo>
                  <a:pt x="4439438" y="1733654"/>
                </a:lnTo>
                <a:lnTo>
                  <a:pt x="4449580" y="1778997"/>
                </a:lnTo>
                <a:lnTo>
                  <a:pt x="4458804" y="1824679"/>
                </a:lnTo>
                <a:lnTo>
                  <a:pt x="4467100" y="1870691"/>
                </a:lnTo>
                <a:lnTo>
                  <a:pt x="4474458" y="1917022"/>
                </a:lnTo>
                <a:lnTo>
                  <a:pt x="4480868" y="1963662"/>
                </a:lnTo>
                <a:lnTo>
                  <a:pt x="4486319" y="2010601"/>
                </a:lnTo>
                <a:lnTo>
                  <a:pt x="4490802" y="2057828"/>
                </a:lnTo>
                <a:lnTo>
                  <a:pt x="4494307" y="2105335"/>
                </a:lnTo>
                <a:lnTo>
                  <a:pt x="4496823" y="2153109"/>
                </a:lnTo>
                <a:lnTo>
                  <a:pt x="4498340" y="2201142"/>
                </a:lnTo>
                <a:lnTo>
                  <a:pt x="4498848" y="2249424"/>
                </a:lnTo>
                <a:lnTo>
                  <a:pt x="4498340" y="2297705"/>
                </a:lnTo>
                <a:lnTo>
                  <a:pt x="4496823" y="2345738"/>
                </a:lnTo>
                <a:lnTo>
                  <a:pt x="4494307" y="2393512"/>
                </a:lnTo>
                <a:lnTo>
                  <a:pt x="4490802" y="2441019"/>
                </a:lnTo>
                <a:lnTo>
                  <a:pt x="4486319" y="2488246"/>
                </a:lnTo>
                <a:lnTo>
                  <a:pt x="4480868" y="2535185"/>
                </a:lnTo>
                <a:lnTo>
                  <a:pt x="4474458" y="2581825"/>
                </a:lnTo>
                <a:lnTo>
                  <a:pt x="4467100" y="2628156"/>
                </a:lnTo>
                <a:lnTo>
                  <a:pt x="4458804" y="2674168"/>
                </a:lnTo>
                <a:lnTo>
                  <a:pt x="4449580" y="2719850"/>
                </a:lnTo>
                <a:lnTo>
                  <a:pt x="4439438" y="2765193"/>
                </a:lnTo>
                <a:lnTo>
                  <a:pt x="4428389" y="2810186"/>
                </a:lnTo>
                <a:lnTo>
                  <a:pt x="4416442" y="2854820"/>
                </a:lnTo>
                <a:lnTo>
                  <a:pt x="4403608" y="2899084"/>
                </a:lnTo>
                <a:lnTo>
                  <a:pt x="4389897" y="2942967"/>
                </a:lnTo>
                <a:lnTo>
                  <a:pt x="4375319" y="2986461"/>
                </a:lnTo>
                <a:lnTo>
                  <a:pt x="4359884" y="3029554"/>
                </a:lnTo>
                <a:lnTo>
                  <a:pt x="4343603" y="3072237"/>
                </a:lnTo>
                <a:lnTo>
                  <a:pt x="4326484" y="3114499"/>
                </a:lnTo>
                <a:lnTo>
                  <a:pt x="4308540" y="3156330"/>
                </a:lnTo>
                <a:lnTo>
                  <a:pt x="4289779" y="3197720"/>
                </a:lnTo>
                <a:lnTo>
                  <a:pt x="4270212" y="3238659"/>
                </a:lnTo>
                <a:lnTo>
                  <a:pt x="4249849" y="3279138"/>
                </a:lnTo>
                <a:lnTo>
                  <a:pt x="4228700" y="3319144"/>
                </a:lnTo>
                <a:lnTo>
                  <a:pt x="4206776" y="3358669"/>
                </a:lnTo>
                <a:lnTo>
                  <a:pt x="4184085" y="3397703"/>
                </a:lnTo>
                <a:lnTo>
                  <a:pt x="4160640" y="3436235"/>
                </a:lnTo>
                <a:lnTo>
                  <a:pt x="4136449" y="3474255"/>
                </a:lnTo>
                <a:lnTo>
                  <a:pt x="4111523" y="3511752"/>
                </a:lnTo>
                <a:lnTo>
                  <a:pt x="4085873" y="3548718"/>
                </a:lnTo>
                <a:lnTo>
                  <a:pt x="4059507" y="3585141"/>
                </a:lnTo>
                <a:lnTo>
                  <a:pt x="4032437" y="3621012"/>
                </a:lnTo>
                <a:lnTo>
                  <a:pt x="4004672" y="3656320"/>
                </a:lnTo>
                <a:lnTo>
                  <a:pt x="3976222" y="3691055"/>
                </a:lnTo>
                <a:lnTo>
                  <a:pt x="3947099" y="3725207"/>
                </a:lnTo>
                <a:lnTo>
                  <a:pt x="3917311" y="3758767"/>
                </a:lnTo>
                <a:lnTo>
                  <a:pt x="3886870" y="3791723"/>
                </a:lnTo>
                <a:lnTo>
                  <a:pt x="3855784" y="3824065"/>
                </a:lnTo>
                <a:lnTo>
                  <a:pt x="3824065" y="3855784"/>
                </a:lnTo>
                <a:lnTo>
                  <a:pt x="3791723" y="3886870"/>
                </a:lnTo>
                <a:lnTo>
                  <a:pt x="3758767" y="3917311"/>
                </a:lnTo>
                <a:lnTo>
                  <a:pt x="3725207" y="3947099"/>
                </a:lnTo>
                <a:lnTo>
                  <a:pt x="3691055" y="3976222"/>
                </a:lnTo>
                <a:lnTo>
                  <a:pt x="3656320" y="4004672"/>
                </a:lnTo>
                <a:lnTo>
                  <a:pt x="3621012" y="4032437"/>
                </a:lnTo>
                <a:lnTo>
                  <a:pt x="3585141" y="4059507"/>
                </a:lnTo>
                <a:lnTo>
                  <a:pt x="3548718" y="4085873"/>
                </a:lnTo>
                <a:lnTo>
                  <a:pt x="3511752" y="4111523"/>
                </a:lnTo>
                <a:lnTo>
                  <a:pt x="3474255" y="4136449"/>
                </a:lnTo>
                <a:lnTo>
                  <a:pt x="3436235" y="4160640"/>
                </a:lnTo>
                <a:lnTo>
                  <a:pt x="3397703" y="4184085"/>
                </a:lnTo>
                <a:lnTo>
                  <a:pt x="3358669" y="4206776"/>
                </a:lnTo>
                <a:lnTo>
                  <a:pt x="3319144" y="4228700"/>
                </a:lnTo>
                <a:lnTo>
                  <a:pt x="3279138" y="4249849"/>
                </a:lnTo>
                <a:lnTo>
                  <a:pt x="3238659" y="4270212"/>
                </a:lnTo>
                <a:lnTo>
                  <a:pt x="3197720" y="4289779"/>
                </a:lnTo>
                <a:lnTo>
                  <a:pt x="3156330" y="4308540"/>
                </a:lnTo>
                <a:lnTo>
                  <a:pt x="3114499" y="4326484"/>
                </a:lnTo>
                <a:lnTo>
                  <a:pt x="3072237" y="4343603"/>
                </a:lnTo>
                <a:lnTo>
                  <a:pt x="3029554" y="4359884"/>
                </a:lnTo>
                <a:lnTo>
                  <a:pt x="2986461" y="4375319"/>
                </a:lnTo>
                <a:lnTo>
                  <a:pt x="2942967" y="4389897"/>
                </a:lnTo>
                <a:lnTo>
                  <a:pt x="2899084" y="4403608"/>
                </a:lnTo>
                <a:lnTo>
                  <a:pt x="2854820" y="4416442"/>
                </a:lnTo>
                <a:lnTo>
                  <a:pt x="2810186" y="4428389"/>
                </a:lnTo>
                <a:lnTo>
                  <a:pt x="2765193" y="4439438"/>
                </a:lnTo>
                <a:lnTo>
                  <a:pt x="2719850" y="4449580"/>
                </a:lnTo>
                <a:lnTo>
                  <a:pt x="2674168" y="4458804"/>
                </a:lnTo>
                <a:lnTo>
                  <a:pt x="2628156" y="4467100"/>
                </a:lnTo>
                <a:lnTo>
                  <a:pt x="2581825" y="4474458"/>
                </a:lnTo>
                <a:lnTo>
                  <a:pt x="2535185" y="4480868"/>
                </a:lnTo>
                <a:lnTo>
                  <a:pt x="2488246" y="4486319"/>
                </a:lnTo>
                <a:lnTo>
                  <a:pt x="2441019" y="4490802"/>
                </a:lnTo>
                <a:lnTo>
                  <a:pt x="2393512" y="4494307"/>
                </a:lnTo>
                <a:lnTo>
                  <a:pt x="2345738" y="4496823"/>
                </a:lnTo>
                <a:lnTo>
                  <a:pt x="2297705" y="4498340"/>
                </a:lnTo>
                <a:lnTo>
                  <a:pt x="2249424" y="4498848"/>
                </a:lnTo>
                <a:lnTo>
                  <a:pt x="2201142" y="4498340"/>
                </a:lnTo>
                <a:lnTo>
                  <a:pt x="2153109" y="4496823"/>
                </a:lnTo>
                <a:lnTo>
                  <a:pt x="2105335" y="4494307"/>
                </a:lnTo>
                <a:lnTo>
                  <a:pt x="2057828" y="4490802"/>
                </a:lnTo>
                <a:lnTo>
                  <a:pt x="2010601" y="4486319"/>
                </a:lnTo>
                <a:lnTo>
                  <a:pt x="1963662" y="4480868"/>
                </a:lnTo>
                <a:lnTo>
                  <a:pt x="1917022" y="4474458"/>
                </a:lnTo>
                <a:lnTo>
                  <a:pt x="1870691" y="4467100"/>
                </a:lnTo>
                <a:lnTo>
                  <a:pt x="1824679" y="4458804"/>
                </a:lnTo>
                <a:lnTo>
                  <a:pt x="1778997" y="4449580"/>
                </a:lnTo>
                <a:lnTo>
                  <a:pt x="1733654" y="4439438"/>
                </a:lnTo>
                <a:lnTo>
                  <a:pt x="1688661" y="4428389"/>
                </a:lnTo>
                <a:lnTo>
                  <a:pt x="1644027" y="4416442"/>
                </a:lnTo>
                <a:lnTo>
                  <a:pt x="1599763" y="4403608"/>
                </a:lnTo>
                <a:lnTo>
                  <a:pt x="1555880" y="4389897"/>
                </a:lnTo>
                <a:lnTo>
                  <a:pt x="1512386" y="4375319"/>
                </a:lnTo>
                <a:lnTo>
                  <a:pt x="1469293" y="4359884"/>
                </a:lnTo>
                <a:lnTo>
                  <a:pt x="1426610" y="4343603"/>
                </a:lnTo>
                <a:lnTo>
                  <a:pt x="1384348" y="4326484"/>
                </a:lnTo>
                <a:lnTo>
                  <a:pt x="1342517" y="4308540"/>
                </a:lnTo>
                <a:lnTo>
                  <a:pt x="1301127" y="4289779"/>
                </a:lnTo>
                <a:lnTo>
                  <a:pt x="1260188" y="4270212"/>
                </a:lnTo>
                <a:lnTo>
                  <a:pt x="1219709" y="4249849"/>
                </a:lnTo>
                <a:lnTo>
                  <a:pt x="1179703" y="4228700"/>
                </a:lnTo>
                <a:lnTo>
                  <a:pt x="1140178" y="4206776"/>
                </a:lnTo>
                <a:lnTo>
                  <a:pt x="1101144" y="4184085"/>
                </a:lnTo>
                <a:lnTo>
                  <a:pt x="1062612" y="4160640"/>
                </a:lnTo>
                <a:lnTo>
                  <a:pt x="1024592" y="4136449"/>
                </a:lnTo>
                <a:lnTo>
                  <a:pt x="987095" y="4111523"/>
                </a:lnTo>
                <a:lnTo>
                  <a:pt x="950129" y="4085873"/>
                </a:lnTo>
                <a:lnTo>
                  <a:pt x="913706" y="4059507"/>
                </a:lnTo>
                <a:lnTo>
                  <a:pt x="877835" y="4032437"/>
                </a:lnTo>
                <a:lnTo>
                  <a:pt x="842527" y="4004672"/>
                </a:lnTo>
                <a:lnTo>
                  <a:pt x="807792" y="3976222"/>
                </a:lnTo>
                <a:lnTo>
                  <a:pt x="773640" y="3947099"/>
                </a:lnTo>
                <a:lnTo>
                  <a:pt x="740080" y="3917311"/>
                </a:lnTo>
                <a:lnTo>
                  <a:pt x="707124" y="3886870"/>
                </a:lnTo>
                <a:lnTo>
                  <a:pt x="674782" y="3855784"/>
                </a:lnTo>
                <a:lnTo>
                  <a:pt x="643063" y="3824065"/>
                </a:lnTo>
                <a:lnTo>
                  <a:pt x="611977" y="3791723"/>
                </a:lnTo>
                <a:lnTo>
                  <a:pt x="581536" y="3758767"/>
                </a:lnTo>
                <a:lnTo>
                  <a:pt x="551748" y="3725207"/>
                </a:lnTo>
                <a:lnTo>
                  <a:pt x="522625" y="3691055"/>
                </a:lnTo>
                <a:lnTo>
                  <a:pt x="494175" y="3656320"/>
                </a:lnTo>
                <a:lnTo>
                  <a:pt x="466410" y="3621012"/>
                </a:lnTo>
                <a:lnTo>
                  <a:pt x="439340" y="3585141"/>
                </a:lnTo>
                <a:lnTo>
                  <a:pt x="412974" y="3548718"/>
                </a:lnTo>
                <a:lnTo>
                  <a:pt x="387324" y="3511752"/>
                </a:lnTo>
                <a:lnTo>
                  <a:pt x="362398" y="3474255"/>
                </a:lnTo>
                <a:lnTo>
                  <a:pt x="338207" y="3436235"/>
                </a:lnTo>
                <a:lnTo>
                  <a:pt x="314762" y="3397703"/>
                </a:lnTo>
                <a:lnTo>
                  <a:pt x="292071" y="3358669"/>
                </a:lnTo>
                <a:lnTo>
                  <a:pt x="270147" y="3319144"/>
                </a:lnTo>
                <a:lnTo>
                  <a:pt x="248998" y="3279138"/>
                </a:lnTo>
                <a:lnTo>
                  <a:pt x="228635" y="3238659"/>
                </a:lnTo>
                <a:lnTo>
                  <a:pt x="209068" y="3197720"/>
                </a:lnTo>
                <a:lnTo>
                  <a:pt x="190307" y="3156330"/>
                </a:lnTo>
                <a:lnTo>
                  <a:pt x="172363" y="3114499"/>
                </a:lnTo>
                <a:lnTo>
                  <a:pt x="155244" y="3072237"/>
                </a:lnTo>
                <a:lnTo>
                  <a:pt x="138963" y="3029554"/>
                </a:lnTo>
                <a:lnTo>
                  <a:pt x="123528" y="2986461"/>
                </a:lnTo>
                <a:lnTo>
                  <a:pt x="108950" y="2942967"/>
                </a:lnTo>
                <a:lnTo>
                  <a:pt x="95239" y="2899084"/>
                </a:lnTo>
                <a:lnTo>
                  <a:pt x="82405" y="2854820"/>
                </a:lnTo>
                <a:lnTo>
                  <a:pt x="70458" y="2810186"/>
                </a:lnTo>
                <a:lnTo>
                  <a:pt x="59409" y="2765193"/>
                </a:lnTo>
                <a:lnTo>
                  <a:pt x="49267" y="2719850"/>
                </a:lnTo>
                <a:lnTo>
                  <a:pt x="40043" y="2674168"/>
                </a:lnTo>
                <a:lnTo>
                  <a:pt x="31747" y="2628156"/>
                </a:lnTo>
                <a:lnTo>
                  <a:pt x="24389" y="2581825"/>
                </a:lnTo>
                <a:lnTo>
                  <a:pt x="17979" y="2535185"/>
                </a:lnTo>
                <a:lnTo>
                  <a:pt x="12528" y="2488246"/>
                </a:lnTo>
                <a:lnTo>
                  <a:pt x="8045" y="2441019"/>
                </a:lnTo>
                <a:lnTo>
                  <a:pt x="4540" y="2393512"/>
                </a:lnTo>
                <a:lnTo>
                  <a:pt x="2024" y="2345738"/>
                </a:lnTo>
                <a:lnTo>
                  <a:pt x="507" y="2297705"/>
                </a:lnTo>
                <a:lnTo>
                  <a:pt x="0" y="224942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CRUCIAL </a:t>
            </a:r>
            <a:r>
              <a:rPr spc="-15" dirty="0"/>
              <a:t>MENTORING</a:t>
            </a:r>
            <a:r>
              <a:rPr spc="-45" dirty="0"/>
              <a:t> </a:t>
            </a:r>
            <a:r>
              <a:rPr spc="-25" dirty="0"/>
              <a:t>CONVERSATIONS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798" y="620344"/>
            <a:ext cx="5001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6882"/>
                </a:solidFill>
              </a:rPr>
              <a:t>Evaluating</a:t>
            </a:r>
            <a:r>
              <a:rPr sz="4400" spc="-195" dirty="0">
                <a:solidFill>
                  <a:srgbClr val="006882"/>
                </a:solidFill>
              </a:rPr>
              <a:t> </a:t>
            </a:r>
            <a:r>
              <a:rPr sz="4400" spc="-60" dirty="0">
                <a:solidFill>
                  <a:srgbClr val="006882"/>
                </a:solidFill>
              </a:rPr>
              <a:t>impact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7542" y="1802333"/>
            <a:ext cx="7726045" cy="390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50" dirty="0">
                <a:solidFill>
                  <a:srgbClr val="006882"/>
                </a:solidFill>
                <a:latin typeface="Arial"/>
                <a:cs typeface="Arial"/>
              </a:rPr>
              <a:t>What </a:t>
            </a:r>
            <a:r>
              <a:rPr sz="2800" b="1" spc="20" dirty="0">
                <a:solidFill>
                  <a:srgbClr val="006882"/>
                </a:solidFill>
                <a:latin typeface="Arial"/>
                <a:cs typeface="Arial"/>
              </a:rPr>
              <a:t>have 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we</a:t>
            </a:r>
            <a:r>
              <a:rPr sz="2800" b="1" spc="-17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006882"/>
                </a:solidFill>
                <a:latin typeface="Arial"/>
                <a:cs typeface="Arial"/>
              </a:rPr>
              <a:t>accomplished?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882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20" dirty="0">
                <a:solidFill>
                  <a:srgbClr val="006882"/>
                </a:solidFill>
                <a:latin typeface="Arial"/>
                <a:cs typeface="Arial"/>
              </a:rPr>
              <a:t>Have 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we </a:t>
            </a:r>
            <a:r>
              <a:rPr sz="2800" b="1" spc="-45" dirty="0">
                <a:solidFill>
                  <a:srgbClr val="006882"/>
                </a:solidFill>
                <a:latin typeface="Arial"/>
                <a:cs typeface="Arial"/>
              </a:rPr>
              <a:t>met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the </a:t>
            </a:r>
            <a:r>
              <a:rPr sz="2800" b="1" spc="85" dirty="0">
                <a:solidFill>
                  <a:srgbClr val="006882"/>
                </a:solidFill>
                <a:latin typeface="Arial"/>
                <a:cs typeface="Arial"/>
              </a:rPr>
              <a:t>initial</a:t>
            </a:r>
            <a:r>
              <a:rPr sz="2800" b="1" spc="-150" dirty="0">
                <a:solidFill>
                  <a:srgbClr val="006882"/>
                </a:solidFill>
                <a:latin typeface="Arial"/>
                <a:cs typeface="Arial"/>
              </a:rPr>
              <a:t> objectives?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882"/>
              </a:buClr>
              <a:buFont typeface="Arial"/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buFont typeface="Arial"/>
              <a:buChar char="•"/>
              <a:tabLst>
                <a:tab pos="241300" algn="l"/>
                <a:tab pos="1273175" algn="l"/>
                <a:tab pos="2091689" algn="l"/>
                <a:tab pos="3344545" algn="l"/>
                <a:tab pos="4899025" algn="l"/>
                <a:tab pos="5908040" algn="l"/>
              </a:tabLst>
            </a:pPr>
            <a:r>
              <a:rPr sz="2800" b="1" spc="50" dirty="0">
                <a:solidFill>
                  <a:srgbClr val="006882"/>
                </a:solidFill>
                <a:latin typeface="Arial"/>
                <a:cs typeface="Arial"/>
              </a:rPr>
              <a:t>Can	</a:t>
            </a:r>
            <a:r>
              <a:rPr sz="2800" b="1" spc="10" dirty="0">
                <a:solidFill>
                  <a:srgbClr val="006882"/>
                </a:solidFill>
                <a:latin typeface="Arial"/>
                <a:cs typeface="Arial"/>
              </a:rPr>
              <a:t>we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apply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l</a:t>
            </a:r>
            <a:r>
              <a:rPr sz="2800" b="1" spc="-5" dirty="0">
                <a:solidFill>
                  <a:srgbClr val="006882"/>
                </a:solidFill>
                <a:latin typeface="Arial"/>
                <a:cs typeface="Arial"/>
              </a:rPr>
              <a:t>e</a:t>
            </a:r>
            <a:r>
              <a:rPr sz="2800" b="1" spc="-250" dirty="0">
                <a:solidFill>
                  <a:srgbClr val="006882"/>
                </a:solidFill>
                <a:latin typeface="Arial"/>
                <a:cs typeface="Arial"/>
              </a:rPr>
              <a:t>s</a:t>
            </a:r>
            <a:r>
              <a:rPr sz="2800" b="1" spc="-260" dirty="0">
                <a:solidFill>
                  <a:srgbClr val="006882"/>
                </a:solidFill>
                <a:latin typeface="Arial"/>
                <a:cs typeface="Arial"/>
              </a:rPr>
              <a:t>s</a:t>
            </a:r>
            <a:r>
              <a:rPr sz="2800" b="1" spc="-80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n</a:t>
            </a:r>
            <a:r>
              <a:rPr sz="2800" b="1" spc="-250" dirty="0">
                <a:solidFill>
                  <a:srgbClr val="006882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95" dirty="0">
                <a:solidFill>
                  <a:srgbClr val="006882"/>
                </a:solidFill>
                <a:latin typeface="Arial"/>
                <a:cs typeface="Arial"/>
              </a:rPr>
              <a:t>and</a:t>
            </a:r>
            <a:r>
              <a:rPr sz="2800" b="1" dirty="0">
                <a:solidFill>
                  <a:srgbClr val="006882"/>
                </a:solidFill>
                <a:latin typeface="Arial"/>
                <a:cs typeface="Arial"/>
              </a:rPr>
              <a:t>	</a:t>
            </a:r>
            <a:r>
              <a:rPr sz="2800" b="1" spc="-25" dirty="0">
                <a:solidFill>
                  <a:srgbClr val="006882"/>
                </a:solidFill>
                <a:latin typeface="Arial"/>
                <a:cs typeface="Arial"/>
              </a:rPr>
              <a:t>knowled</a:t>
            </a:r>
            <a:r>
              <a:rPr sz="2800" b="1" spc="-15" dirty="0">
                <a:solidFill>
                  <a:srgbClr val="006882"/>
                </a:solidFill>
                <a:latin typeface="Arial"/>
                <a:cs typeface="Arial"/>
              </a:rPr>
              <a:t>g</a:t>
            </a:r>
            <a:r>
              <a:rPr sz="2800" b="1" spc="-70" dirty="0">
                <a:solidFill>
                  <a:srgbClr val="006882"/>
                </a:solidFill>
                <a:latin typeface="Arial"/>
                <a:cs typeface="Arial"/>
              </a:rPr>
              <a:t>e 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gained?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6882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50" dirty="0">
                <a:solidFill>
                  <a:srgbClr val="006882"/>
                </a:solidFill>
                <a:latin typeface="Arial"/>
                <a:cs typeface="Arial"/>
              </a:rPr>
              <a:t>What </a:t>
            </a:r>
            <a:r>
              <a:rPr sz="2800" b="1" spc="-100" dirty="0">
                <a:solidFill>
                  <a:srgbClr val="006882"/>
                </a:solidFill>
                <a:latin typeface="Arial"/>
                <a:cs typeface="Arial"/>
              </a:rPr>
              <a:t>core </a:t>
            </a:r>
            <a:r>
              <a:rPr sz="2800" b="1" spc="-30" dirty="0">
                <a:solidFill>
                  <a:srgbClr val="006882"/>
                </a:solidFill>
                <a:latin typeface="Arial"/>
                <a:cs typeface="Arial"/>
              </a:rPr>
              <a:t>skills </a:t>
            </a:r>
            <a:r>
              <a:rPr sz="2800" b="1" spc="-10" dirty="0">
                <a:solidFill>
                  <a:srgbClr val="006882"/>
                </a:solidFill>
                <a:latin typeface="Arial"/>
                <a:cs typeface="Arial"/>
              </a:rPr>
              <a:t>were</a:t>
            </a:r>
            <a:r>
              <a:rPr sz="2800" b="1" spc="-9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06882"/>
                </a:solidFill>
                <a:latin typeface="Arial"/>
                <a:cs typeface="Arial"/>
              </a:rPr>
              <a:t>acquired?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64935" y="0"/>
            <a:ext cx="3179445" cy="3324860"/>
          </a:xfrm>
          <a:custGeom>
            <a:avLst/>
            <a:gdLst/>
            <a:ahLst/>
            <a:cxnLst/>
            <a:rect l="l" t="t" r="r" b="b"/>
            <a:pathLst>
              <a:path w="3179445" h="3324860">
                <a:moveTo>
                  <a:pt x="3179063" y="0"/>
                </a:moveTo>
                <a:lnTo>
                  <a:pt x="0" y="0"/>
                </a:lnTo>
                <a:lnTo>
                  <a:pt x="3179063" y="3324855"/>
                </a:lnTo>
                <a:lnTo>
                  <a:pt x="317906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CRUCIAL </a:t>
            </a:r>
            <a:r>
              <a:rPr spc="-15" dirty="0"/>
              <a:t>MENTORING</a:t>
            </a:r>
            <a:r>
              <a:rPr spc="-45" dirty="0"/>
              <a:t> </a:t>
            </a:r>
            <a:r>
              <a:rPr spc="-25" dirty="0"/>
              <a:t>CONVERSATIONS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533" y="3261105"/>
            <a:ext cx="3804920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00" b="1" dirty="0">
                <a:solidFill>
                  <a:srgbClr val="006882"/>
                </a:solidFill>
                <a:latin typeface="Calibri"/>
                <a:cs typeface="Calibri"/>
                <a:hlinkClick r:id="rId2"/>
              </a:rPr>
              <a:t>Peoplesdd@mweb.co.za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CRUCIAL </a:t>
            </a:r>
            <a:r>
              <a:rPr spc="-15" dirty="0"/>
              <a:t>MENTORING</a:t>
            </a:r>
            <a:r>
              <a:rPr spc="-45" dirty="0"/>
              <a:t> </a:t>
            </a:r>
            <a:r>
              <a:rPr spc="-25" dirty="0"/>
              <a:t>CONVERSATIONS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3762" y="1279601"/>
            <a:ext cx="2973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50" dirty="0">
                <a:solidFill>
                  <a:srgbClr val="00AFC9"/>
                </a:solidFill>
                <a:latin typeface="Cambria"/>
                <a:cs typeface="Cambria"/>
              </a:rPr>
              <a:t>THANK</a:t>
            </a:r>
            <a:r>
              <a:rPr sz="4000" b="1" spc="85" dirty="0">
                <a:solidFill>
                  <a:srgbClr val="00AFC9"/>
                </a:solidFill>
                <a:latin typeface="Cambria"/>
                <a:cs typeface="Cambria"/>
              </a:rPr>
              <a:t> </a:t>
            </a:r>
            <a:r>
              <a:rPr sz="4000" b="1" spc="160" dirty="0">
                <a:solidFill>
                  <a:srgbClr val="00AFC9"/>
                </a:solidFill>
                <a:latin typeface="Cambria"/>
                <a:cs typeface="Cambria"/>
              </a:rPr>
              <a:t>YOU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2050" y="2786252"/>
            <a:ext cx="3984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2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4000" b="1" spc="-95" dirty="0">
                <a:solidFill>
                  <a:srgbClr val="FFFFFF"/>
                </a:solidFill>
                <a:latin typeface="Tahoma"/>
                <a:cs typeface="Tahoma"/>
              </a:rPr>
              <a:t>long </a:t>
            </a:r>
            <a:r>
              <a:rPr sz="4000" b="1" spc="-125" dirty="0">
                <a:solidFill>
                  <a:srgbClr val="FFFFFF"/>
                </a:solidFill>
                <a:latin typeface="Tahoma"/>
                <a:cs typeface="Tahoma"/>
              </a:rPr>
              <a:t>time</a:t>
            </a:r>
            <a:r>
              <a:rPr sz="4000" b="1" spc="-40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1" spc="-80" dirty="0">
                <a:solidFill>
                  <a:srgbClr val="FFFFFF"/>
                </a:solidFill>
                <a:latin typeface="Tahoma"/>
                <a:cs typeface="Tahoma"/>
              </a:rPr>
              <a:t>ago,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0489" y="3386404"/>
            <a:ext cx="6012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4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40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1" spc="1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1" spc="60" dirty="0">
                <a:solidFill>
                  <a:srgbClr val="FFFFFF"/>
                </a:solidFill>
                <a:latin typeface="Tahoma"/>
                <a:cs typeface="Tahoma"/>
              </a:rPr>
              <a:t>land</a:t>
            </a:r>
            <a:r>
              <a:rPr sz="4000" b="1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1" spc="15" dirty="0">
                <a:solidFill>
                  <a:srgbClr val="FFFFFF"/>
                </a:solidFill>
                <a:latin typeface="Tahoma"/>
                <a:cs typeface="Tahoma"/>
              </a:rPr>
              <a:t>far,</a:t>
            </a:r>
            <a:r>
              <a:rPr sz="40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1" spc="30" dirty="0">
                <a:solidFill>
                  <a:srgbClr val="FFFFFF"/>
                </a:solidFill>
                <a:latin typeface="Tahoma"/>
                <a:cs typeface="Tahoma"/>
              </a:rPr>
              <a:t>far</a:t>
            </a:r>
            <a:r>
              <a:rPr sz="40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1" spc="-160" dirty="0">
                <a:solidFill>
                  <a:srgbClr val="FFFFFF"/>
                </a:solidFill>
                <a:latin typeface="Tahoma"/>
                <a:cs typeface="Tahoma"/>
              </a:rPr>
              <a:t>away…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5391" y="1727961"/>
            <a:ext cx="528955" cy="3075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0" spc="-4000" dirty="0">
                <a:solidFill>
                  <a:srgbClr val="00D4F1"/>
                </a:solidFill>
                <a:latin typeface="Cambria"/>
                <a:cs typeface="Cambria"/>
              </a:rPr>
              <a:t>“</a:t>
            </a:r>
            <a:endParaRPr sz="20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30465" y="3146831"/>
            <a:ext cx="528955" cy="3075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0" b="1" spc="-4000" dirty="0">
                <a:solidFill>
                  <a:srgbClr val="00D4F1"/>
                </a:solidFill>
                <a:latin typeface="Cambria"/>
                <a:cs typeface="Cambria"/>
              </a:rPr>
              <a:t>”</a:t>
            </a:r>
            <a:endParaRPr sz="20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888" y="658444"/>
            <a:ext cx="7479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0" dirty="0">
                <a:solidFill>
                  <a:srgbClr val="006882"/>
                </a:solidFill>
              </a:rPr>
              <a:t>The </a:t>
            </a:r>
            <a:r>
              <a:rPr spc="-114" dirty="0">
                <a:solidFill>
                  <a:srgbClr val="006882"/>
                </a:solidFill>
              </a:rPr>
              <a:t>potential </a:t>
            </a:r>
            <a:r>
              <a:rPr spc="-155" dirty="0">
                <a:solidFill>
                  <a:srgbClr val="006882"/>
                </a:solidFill>
              </a:rPr>
              <a:t>of</a:t>
            </a:r>
            <a:r>
              <a:rPr spc="-245" dirty="0">
                <a:solidFill>
                  <a:srgbClr val="006882"/>
                </a:solidFill>
              </a:rPr>
              <a:t> </a:t>
            </a:r>
            <a:r>
              <a:rPr spc="-60" dirty="0">
                <a:solidFill>
                  <a:srgbClr val="006882"/>
                </a:solidFill>
              </a:rPr>
              <a:t>Conversations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84311" y="1013840"/>
            <a:ext cx="637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0" dirty="0">
                <a:solidFill>
                  <a:srgbClr val="006882"/>
                </a:solidFill>
                <a:latin typeface="Tahoma"/>
                <a:cs typeface="Tahoma"/>
              </a:rPr>
              <a:t>-</a:t>
            </a:r>
            <a:r>
              <a:rPr sz="1200" b="1" spc="-60" dirty="0">
                <a:solidFill>
                  <a:srgbClr val="006882"/>
                </a:solidFill>
                <a:latin typeface="Tahoma"/>
                <a:cs typeface="Tahoma"/>
              </a:rPr>
              <a:t>G</a:t>
            </a:r>
            <a:r>
              <a:rPr sz="1200" b="1" spc="30" dirty="0">
                <a:solidFill>
                  <a:srgbClr val="006882"/>
                </a:solidFill>
                <a:latin typeface="Tahoma"/>
                <a:cs typeface="Tahoma"/>
              </a:rPr>
              <a:t>l</a:t>
            </a:r>
            <a:r>
              <a:rPr sz="1200" b="1" spc="5" dirty="0">
                <a:solidFill>
                  <a:srgbClr val="006882"/>
                </a:solidFill>
                <a:latin typeface="Tahoma"/>
                <a:cs typeface="Tahoma"/>
              </a:rPr>
              <a:t>asier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9300" y="1386839"/>
            <a:ext cx="5122164" cy="4969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7154" y="620344"/>
            <a:ext cx="27806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>
                <a:solidFill>
                  <a:srgbClr val="006882"/>
                </a:solidFill>
              </a:rPr>
              <a:t>Reflection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27047" y="1225296"/>
            <a:ext cx="2182495" cy="1987550"/>
          </a:xfrm>
          <a:custGeom>
            <a:avLst/>
            <a:gdLst/>
            <a:ahLst/>
            <a:cxnLst/>
            <a:rect l="l" t="t" r="r" b="b"/>
            <a:pathLst>
              <a:path w="2182495" h="1987550">
                <a:moveTo>
                  <a:pt x="1091184" y="0"/>
                </a:moveTo>
                <a:lnTo>
                  <a:pt x="1041238" y="1022"/>
                </a:lnTo>
                <a:lnTo>
                  <a:pt x="991868" y="4060"/>
                </a:lnTo>
                <a:lnTo>
                  <a:pt x="943122" y="9071"/>
                </a:lnTo>
                <a:lnTo>
                  <a:pt x="895050" y="16009"/>
                </a:lnTo>
                <a:lnTo>
                  <a:pt x="847697" y="24831"/>
                </a:lnTo>
                <a:lnTo>
                  <a:pt x="801114" y="35494"/>
                </a:lnTo>
                <a:lnTo>
                  <a:pt x="755347" y="47954"/>
                </a:lnTo>
                <a:lnTo>
                  <a:pt x="710446" y="62166"/>
                </a:lnTo>
                <a:lnTo>
                  <a:pt x="666458" y="78087"/>
                </a:lnTo>
                <a:lnTo>
                  <a:pt x="623431" y="95673"/>
                </a:lnTo>
                <a:lnTo>
                  <a:pt x="581414" y="114879"/>
                </a:lnTo>
                <a:lnTo>
                  <a:pt x="540455" y="135664"/>
                </a:lnTo>
                <a:lnTo>
                  <a:pt x="500602" y="157981"/>
                </a:lnTo>
                <a:lnTo>
                  <a:pt x="461903" y="181789"/>
                </a:lnTo>
                <a:lnTo>
                  <a:pt x="424406" y="207041"/>
                </a:lnTo>
                <a:lnTo>
                  <a:pt x="388160" y="233696"/>
                </a:lnTo>
                <a:lnTo>
                  <a:pt x="353212" y="261709"/>
                </a:lnTo>
                <a:lnTo>
                  <a:pt x="319611" y="291036"/>
                </a:lnTo>
                <a:lnTo>
                  <a:pt x="287405" y="321633"/>
                </a:lnTo>
                <a:lnTo>
                  <a:pt x="256642" y="353457"/>
                </a:lnTo>
                <a:lnTo>
                  <a:pt x="227370" y="386463"/>
                </a:lnTo>
                <a:lnTo>
                  <a:pt x="199638" y="420608"/>
                </a:lnTo>
                <a:lnTo>
                  <a:pt x="173493" y="455848"/>
                </a:lnTo>
                <a:lnTo>
                  <a:pt x="148985" y="492139"/>
                </a:lnTo>
                <a:lnTo>
                  <a:pt x="126160" y="529437"/>
                </a:lnTo>
                <a:lnTo>
                  <a:pt x="105067" y="567698"/>
                </a:lnTo>
                <a:lnTo>
                  <a:pt x="85754" y="606879"/>
                </a:lnTo>
                <a:lnTo>
                  <a:pt x="68270" y="646935"/>
                </a:lnTo>
                <a:lnTo>
                  <a:pt x="52663" y="687824"/>
                </a:lnTo>
                <a:lnTo>
                  <a:pt x="38980" y="729500"/>
                </a:lnTo>
                <a:lnTo>
                  <a:pt x="27270" y="771920"/>
                </a:lnTo>
                <a:lnTo>
                  <a:pt x="17581" y="815041"/>
                </a:lnTo>
                <a:lnTo>
                  <a:pt x="9961" y="858817"/>
                </a:lnTo>
                <a:lnTo>
                  <a:pt x="4459" y="903207"/>
                </a:lnTo>
                <a:lnTo>
                  <a:pt x="1122" y="948165"/>
                </a:lnTo>
                <a:lnTo>
                  <a:pt x="0" y="993648"/>
                </a:lnTo>
                <a:lnTo>
                  <a:pt x="1122" y="1039130"/>
                </a:lnTo>
                <a:lnTo>
                  <a:pt x="4459" y="1084088"/>
                </a:lnTo>
                <a:lnTo>
                  <a:pt x="9961" y="1128478"/>
                </a:lnTo>
                <a:lnTo>
                  <a:pt x="17581" y="1172254"/>
                </a:lnTo>
                <a:lnTo>
                  <a:pt x="27270" y="1215375"/>
                </a:lnTo>
                <a:lnTo>
                  <a:pt x="38980" y="1257795"/>
                </a:lnTo>
                <a:lnTo>
                  <a:pt x="52663" y="1299471"/>
                </a:lnTo>
                <a:lnTo>
                  <a:pt x="68270" y="1340360"/>
                </a:lnTo>
                <a:lnTo>
                  <a:pt x="85754" y="1380416"/>
                </a:lnTo>
                <a:lnTo>
                  <a:pt x="105067" y="1419597"/>
                </a:lnTo>
                <a:lnTo>
                  <a:pt x="126160" y="1457858"/>
                </a:lnTo>
                <a:lnTo>
                  <a:pt x="148985" y="1495156"/>
                </a:lnTo>
                <a:lnTo>
                  <a:pt x="173493" y="1531447"/>
                </a:lnTo>
                <a:lnTo>
                  <a:pt x="199638" y="1566687"/>
                </a:lnTo>
                <a:lnTo>
                  <a:pt x="227370" y="1600832"/>
                </a:lnTo>
                <a:lnTo>
                  <a:pt x="256642" y="1633838"/>
                </a:lnTo>
                <a:lnTo>
                  <a:pt x="287405" y="1665662"/>
                </a:lnTo>
                <a:lnTo>
                  <a:pt x="319611" y="1696259"/>
                </a:lnTo>
                <a:lnTo>
                  <a:pt x="353212" y="1725586"/>
                </a:lnTo>
                <a:lnTo>
                  <a:pt x="388160" y="1753599"/>
                </a:lnTo>
                <a:lnTo>
                  <a:pt x="424406" y="1780254"/>
                </a:lnTo>
                <a:lnTo>
                  <a:pt x="461903" y="1805506"/>
                </a:lnTo>
                <a:lnTo>
                  <a:pt x="500602" y="1829314"/>
                </a:lnTo>
                <a:lnTo>
                  <a:pt x="540455" y="1851631"/>
                </a:lnTo>
                <a:lnTo>
                  <a:pt x="581414" y="1872416"/>
                </a:lnTo>
                <a:lnTo>
                  <a:pt x="623431" y="1891622"/>
                </a:lnTo>
                <a:lnTo>
                  <a:pt x="666458" y="1909208"/>
                </a:lnTo>
                <a:lnTo>
                  <a:pt x="710446" y="1925129"/>
                </a:lnTo>
                <a:lnTo>
                  <a:pt x="755347" y="1939341"/>
                </a:lnTo>
                <a:lnTo>
                  <a:pt x="801114" y="1951801"/>
                </a:lnTo>
                <a:lnTo>
                  <a:pt x="847697" y="1962464"/>
                </a:lnTo>
                <a:lnTo>
                  <a:pt x="895050" y="1971286"/>
                </a:lnTo>
                <a:lnTo>
                  <a:pt x="943122" y="1978224"/>
                </a:lnTo>
                <a:lnTo>
                  <a:pt x="991868" y="1983235"/>
                </a:lnTo>
                <a:lnTo>
                  <a:pt x="1041238" y="1986273"/>
                </a:lnTo>
                <a:lnTo>
                  <a:pt x="1091184" y="1987295"/>
                </a:lnTo>
                <a:lnTo>
                  <a:pt x="1141129" y="1986273"/>
                </a:lnTo>
                <a:lnTo>
                  <a:pt x="1190499" y="1983235"/>
                </a:lnTo>
                <a:lnTo>
                  <a:pt x="1239245" y="1978224"/>
                </a:lnTo>
                <a:lnTo>
                  <a:pt x="1287317" y="1971286"/>
                </a:lnTo>
                <a:lnTo>
                  <a:pt x="1334670" y="1962464"/>
                </a:lnTo>
                <a:lnTo>
                  <a:pt x="1381253" y="1951801"/>
                </a:lnTo>
                <a:lnTo>
                  <a:pt x="1427020" y="1939341"/>
                </a:lnTo>
                <a:lnTo>
                  <a:pt x="1471921" y="1925129"/>
                </a:lnTo>
                <a:lnTo>
                  <a:pt x="1515909" y="1909208"/>
                </a:lnTo>
                <a:lnTo>
                  <a:pt x="1558936" y="1891622"/>
                </a:lnTo>
                <a:lnTo>
                  <a:pt x="1600953" y="1872416"/>
                </a:lnTo>
                <a:lnTo>
                  <a:pt x="1641912" y="1851631"/>
                </a:lnTo>
                <a:lnTo>
                  <a:pt x="1681765" y="1829314"/>
                </a:lnTo>
                <a:lnTo>
                  <a:pt x="1720464" y="1805506"/>
                </a:lnTo>
                <a:lnTo>
                  <a:pt x="1757961" y="1780254"/>
                </a:lnTo>
                <a:lnTo>
                  <a:pt x="1794207" y="1753599"/>
                </a:lnTo>
                <a:lnTo>
                  <a:pt x="1829155" y="1725586"/>
                </a:lnTo>
                <a:lnTo>
                  <a:pt x="1862756" y="1696259"/>
                </a:lnTo>
                <a:lnTo>
                  <a:pt x="1894962" y="1665662"/>
                </a:lnTo>
                <a:lnTo>
                  <a:pt x="1925725" y="1633838"/>
                </a:lnTo>
                <a:lnTo>
                  <a:pt x="1954997" y="1600832"/>
                </a:lnTo>
                <a:lnTo>
                  <a:pt x="1982729" y="1566687"/>
                </a:lnTo>
                <a:lnTo>
                  <a:pt x="2008874" y="1531447"/>
                </a:lnTo>
                <a:lnTo>
                  <a:pt x="2033382" y="1495156"/>
                </a:lnTo>
                <a:lnTo>
                  <a:pt x="2056207" y="1457858"/>
                </a:lnTo>
                <a:lnTo>
                  <a:pt x="2077300" y="1419597"/>
                </a:lnTo>
                <a:lnTo>
                  <a:pt x="2096613" y="1380416"/>
                </a:lnTo>
                <a:lnTo>
                  <a:pt x="2114097" y="1340360"/>
                </a:lnTo>
                <a:lnTo>
                  <a:pt x="2129704" y="1299471"/>
                </a:lnTo>
                <a:lnTo>
                  <a:pt x="2143387" y="1257795"/>
                </a:lnTo>
                <a:lnTo>
                  <a:pt x="2155097" y="1215375"/>
                </a:lnTo>
                <a:lnTo>
                  <a:pt x="2164786" y="1172254"/>
                </a:lnTo>
                <a:lnTo>
                  <a:pt x="2172406" y="1128478"/>
                </a:lnTo>
                <a:lnTo>
                  <a:pt x="2177908" y="1084088"/>
                </a:lnTo>
                <a:lnTo>
                  <a:pt x="2181245" y="1039130"/>
                </a:lnTo>
                <a:lnTo>
                  <a:pt x="2182367" y="993648"/>
                </a:lnTo>
                <a:lnTo>
                  <a:pt x="2181245" y="948165"/>
                </a:lnTo>
                <a:lnTo>
                  <a:pt x="2177908" y="903207"/>
                </a:lnTo>
                <a:lnTo>
                  <a:pt x="2172406" y="858817"/>
                </a:lnTo>
                <a:lnTo>
                  <a:pt x="2164786" y="815041"/>
                </a:lnTo>
                <a:lnTo>
                  <a:pt x="2155097" y="771920"/>
                </a:lnTo>
                <a:lnTo>
                  <a:pt x="2143387" y="729500"/>
                </a:lnTo>
                <a:lnTo>
                  <a:pt x="2129704" y="687824"/>
                </a:lnTo>
                <a:lnTo>
                  <a:pt x="2114097" y="646935"/>
                </a:lnTo>
                <a:lnTo>
                  <a:pt x="2096613" y="606879"/>
                </a:lnTo>
                <a:lnTo>
                  <a:pt x="2077300" y="567698"/>
                </a:lnTo>
                <a:lnTo>
                  <a:pt x="2056207" y="529437"/>
                </a:lnTo>
                <a:lnTo>
                  <a:pt x="2033382" y="492139"/>
                </a:lnTo>
                <a:lnTo>
                  <a:pt x="2008874" y="455848"/>
                </a:lnTo>
                <a:lnTo>
                  <a:pt x="1982729" y="420608"/>
                </a:lnTo>
                <a:lnTo>
                  <a:pt x="1954997" y="386463"/>
                </a:lnTo>
                <a:lnTo>
                  <a:pt x="1925725" y="353457"/>
                </a:lnTo>
                <a:lnTo>
                  <a:pt x="1894962" y="321633"/>
                </a:lnTo>
                <a:lnTo>
                  <a:pt x="1862756" y="291036"/>
                </a:lnTo>
                <a:lnTo>
                  <a:pt x="1829155" y="261709"/>
                </a:lnTo>
                <a:lnTo>
                  <a:pt x="1794207" y="233696"/>
                </a:lnTo>
                <a:lnTo>
                  <a:pt x="1757961" y="207041"/>
                </a:lnTo>
                <a:lnTo>
                  <a:pt x="1720464" y="181789"/>
                </a:lnTo>
                <a:lnTo>
                  <a:pt x="1681765" y="157981"/>
                </a:lnTo>
                <a:lnTo>
                  <a:pt x="1641912" y="135664"/>
                </a:lnTo>
                <a:lnTo>
                  <a:pt x="1600953" y="114879"/>
                </a:lnTo>
                <a:lnTo>
                  <a:pt x="1558936" y="95673"/>
                </a:lnTo>
                <a:lnTo>
                  <a:pt x="1515909" y="78087"/>
                </a:lnTo>
                <a:lnTo>
                  <a:pt x="1471921" y="62166"/>
                </a:lnTo>
                <a:lnTo>
                  <a:pt x="1427020" y="47954"/>
                </a:lnTo>
                <a:lnTo>
                  <a:pt x="1381253" y="35494"/>
                </a:lnTo>
                <a:lnTo>
                  <a:pt x="1334670" y="24831"/>
                </a:lnTo>
                <a:lnTo>
                  <a:pt x="1287317" y="16009"/>
                </a:lnTo>
                <a:lnTo>
                  <a:pt x="1239245" y="9071"/>
                </a:lnTo>
                <a:lnTo>
                  <a:pt x="1190499" y="4060"/>
                </a:lnTo>
                <a:lnTo>
                  <a:pt x="1141129" y="1022"/>
                </a:lnTo>
                <a:lnTo>
                  <a:pt x="109118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67864" y="1716151"/>
            <a:ext cx="129857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1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Crucial  </a:t>
            </a:r>
            <a:r>
              <a:rPr sz="2100" b="1" spc="-19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1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10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1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1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1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g  Moment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05855" y="1225296"/>
            <a:ext cx="2184400" cy="1987550"/>
          </a:xfrm>
          <a:custGeom>
            <a:avLst/>
            <a:gdLst/>
            <a:ahLst/>
            <a:cxnLst/>
            <a:rect l="l" t="t" r="r" b="b"/>
            <a:pathLst>
              <a:path w="2184400" h="1987550">
                <a:moveTo>
                  <a:pt x="1091946" y="0"/>
                </a:moveTo>
                <a:lnTo>
                  <a:pt x="1041958" y="1022"/>
                </a:lnTo>
                <a:lnTo>
                  <a:pt x="992548" y="4060"/>
                </a:lnTo>
                <a:lnTo>
                  <a:pt x="943763" y="9071"/>
                </a:lnTo>
                <a:lnTo>
                  <a:pt x="895652" y="16009"/>
                </a:lnTo>
                <a:lnTo>
                  <a:pt x="848262" y="24831"/>
                </a:lnTo>
                <a:lnTo>
                  <a:pt x="801643" y="35494"/>
                </a:lnTo>
                <a:lnTo>
                  <a:pt x="755842" y="47954"/>
                </a:lnTo>
                <a:lnTo>
                  <a:pt x="710907" y="62166"/>
                </a:lnTo>
                <a:lnTo>
                  <a:pt x="666886" y="78087"/>
                </a:lnTo>
                <a:lnTo>
                  <a:pt x="623829" y="95673"/>
                </a:lnTo>
                <a:lnTo>
                  <a:pt x="581782" y="114879"/>
                </a:lnTo>
                <a:lnTo>
                  <a:pt x="540794" y="135664"/>
                </a:lnTo>
                <a:lnTo>
                  <a:pt x="500913" y="157981"/>
                </a:lnTo>
                <a:lnTo>
                  <a:pt x="462187" y="181789"/>
                </a:lnTo>
                <a:lnTo>
                  <a:pt x="424665" y="207041"/>
                </a:lnTo>
                <a:lnTo>
                  <a:pt x="388395" y="233696"/>
                </a:lnTo>
                <a:lnTo>
                  <a:pt x="353424" y="261709"/>
                </a:lnTo>
                <a:lnTo>
                  <a:pt x="319801" y="291036"/>
                </a:lnTo>
                <a:lnTo>
                  <a:pt x="287575" y="321633"/>
                </a:lnTo>
                <a:lnTo>
                  <a:pt x="256792" y="353457"/>
                </a:lnTo>
                <a:lnTo>
                  <a:pt x="227503" y="386463"/>
                </a:lnTo>
                <a:lnTo>
                  <a:pt x="199753" y="420608"/>
                </a:lnTo>
                <a:lnTo>
                  <a:pt x="173593" y="455848"/>
                </a:lnTo>
                <a:lnTo>
                  <a:pt x="149069" y="492139"/>
                </a:lnTo>
                <a:lnTo>
                  <a:pt x="126231" y="529437"/>
                </a:lnTo>
                <a:lnTo>
                  <a:pt x="105126" y="567698"/>
                </a:lnTo>
                <a:lnTo>
                  <a:pt x="85802" y="606879"/>
                </a:lnTo>
                <a:lnTo>
                  <a:pt x="68308" y="646935"/>
                </a:lnTo>
                <a:lnTo>
                  <a:pt x="52691" y="687824"/>
                </a:lnTo>
                <a:lnTo>
                  <a:pt x="39001" y="729500"/>
                </a:lnTo>
                <a:lnTo>
                  <a:pt x="27284" y="771920"/>
                </a:lnTo>
                <a:lnTo>
                  <a:pt x="17590" y="815041"/>
                </a:lnTo>
                <a:lnTo>
                  <a:pt x="9967" y="858817"/>
                </a:lnTo>
                <a:lnTo>
                  <a:pt x="4461" y="903207"/>
                </a:lnTo>
                <a:lnTo>
                  <a:pt x="1123" y="948165"/>
                </a:lnTo>
                <a:lnTo>
                  <a:pt x="0" y="993648"/>
                </a:lnTo>
                <a:lnTo>
                  <a:pt x="1123" y="1039130"/>
                </a:lnTo>
                <a:lnTo>
                  <a:pt x="4461" y="1084088"/>
                </a:lnTo>
                <a:lnTo>
                  <a:pt x="9967" y="1128478"/>
                </a:lnTo>
                <a:lnTo>
                  <a:pt x="17590" y="1172254"/>
                </a:lnTo>
                <a:lnTo>
                  <a:pt x="27284" y="1215375"/>
                </a:lnTo>
                <a:lnTo>
                  <a:pt x="39001" y="1257795"/>
                </a:lnTo>
                <a:lnTo>
                  <a:pt x="52691" y="1299471"/>
                </a:lnTo>
                <a:lnTo>
                  <a:pt x="68308" y="1340360"/>
                </a:lnTo>
                <a:lnTo>
                  <a:pt x="85802" y="1380416"/>
                </a:lnTo>
                <a:lnTo>
                  <a:pt x="105126" y="1419597"/>
                </a:lnTo>
                <a:lnTo>
                  <a:pt x="126231" y="1457858"/>
                </a:lnTo>
                <a:lnTo>
                  <a:pt x="149069" y="1495156"/>
                </a:lnTo>
                <a:lnTo>
                  <a:pt x="173593" y="1531447"/>
                </a:lnTo>
                <a:lnTo>
                  <a:pt x="199753" y="1566687"/>
                </a:lnTo>
                <a:lnTo>
                  <a:pt x="227503" y="1600832"/>
                </a:lnTo>
                <a:lnTo>
                  <a:pt x="256792" y="1633838"/>
                </a:lnTo>
                <a:lnTo>
                  <a:pt x="287575" y="1665662"/>
                </a:lnTo>
                <a:lnTo>
                  <a:pt x="319801" y="1696259"/>
                </a:lnTo>
                <a:lnTo>
                  <a:pt x="353424" y="1725586"/>
                </a:lnTo>
                <a:lnTo>
                  <a:pt x="388395" y="1753599"/>
                </a:lnTo>
                <a:lnTo>
                  <a:pt x="424665" y="1780254"/>
                </a:lnTo>
                <a:lnTo>
                  <a:pt x="462187" y="1805506"/>
                </a:lnTo>
                <a:lnTo>
                  <a:pt x="500913" y="1829314"/>
                </a:lnTo>
                <a:lnTo>
                  <a:pt x="540794" y="1851631"/>
                </a:lnTo>
                <a:lnTo>
                  <a:pt x="581782" y="1872416"/>
                </a:lnTo>
                <a:lnTo>
                  <a:pt x="623829" y="1891622"/>
                </a:lnTo>
                <a:lnTo>
                  <a:pt x="666886" y="1909208"/>
                </a:lnTo>
                <a:lnTo>
                  <a:pt x="710907" y="1925129"/>
                </a:lnTo>
                <a:lnTo>
                  <a:pt x="755842" y="1939341"/>
                </a:lnTo>
                <a:lnTo>
                  <a:pt x="801643" y="1951801"/>
                </a:lnTo>
                <a:lnTo>
                  <a:pt x="848262" y="1962464"/>
                </a:lnTo>
                <a:lnTo>
                  <a:pt x="895652" y="1971286"/>
                </a:lnTo>
                <a:lnTo>
                  <a:pt x="943763" y="1978224"/>
                </a:lnTo>
                <a:lnTo>
                  <a:pt x="992548" y="1983235"/>
                </a:lnTo>
                <a:lnTo>
                  <a:pt x="1041958" y="1986273"/>
                </a:lnTo>
                <a:lnTo>
                  <a:pt x="1091946" y="1987295"/>
                </a:lnTo>
                <a:lnTo>
                  <a:pt x="1141933" y="1986273"/>
                </a:lnTo>
                <a:lnTo>
                  <a:pt x="1191343" y="1983235"/>
                </a:lnTo>
                <a:lnTo>
                  <a:pt x="1240128" y="1978224"/>
                </a:lnTo>
                <a:lnTo>
                  <a:pt x="1288239" y="1971286"/>
                </a:lnTo>
                <a:lnTo>
                  <a:pt x="1335629" y="1962464"/>
                </a:lnTo>
                <a:lnTo>
                  <a:pt x="1382248" y="1951801"/>
                </a:lnTo>
                <a:lnTo>
                  <a:pt x="1428049" y="1939341"/>
                </a:lnTo>
                <a:lnTo>
                  <a:pt x="1472984" y="1925129"/>
                </a:lnTo>
                <a:lnTo>
                  <a:pt x="1517005" y="1909208"/>
                </a:lnTo>
                <a:lnTo>
                  <a:pt x="1560062" y="1891622"/>
                </a:lnTo>
                <a:lnTo>
                  <a:pt x="1602109" y="1872416"/>
                </a:lnTo>
                <a:lnTo>
                  <a:pt x="1643097" y="1851631"/>
                </a:lnTo>
                <a:lnTo>
                  <a:pt x="1682978" y="1829314"/>
                </a:lnTo>
                <a:lnTo>
                  <a:pt x="1721704" y="1805506"/>
                </a:lnTo>
                <a:lnTo>
                  <a:pt x="1759226" y="1780254"/>
                </a:lnTo>
                <a:lnTo>
                  <a:pt x="1795496" y="1753599"/>
                </a:lnTo>
                <a:lnTo>
                  <a:pt x="1830467" y="1725586"/>
                </a:lnTo>
                <a:lnTo>
                  <a:pt x="1864090" y="1696259"/>
                </a:lnTo>
                <a:lnTo>
                  <a:pt x="1896316" y="1665662"/>
                </a:lnTo>
                <a:lnTo>
                  <a:pt x="1927099" y="1633838"/>
                </a:lnTo>
                <a:lnTo>
                  <a:pt x="1956388" y="1600832"/>
                </a:lnTo>
                <a:lnTo>
                  <a:pt x="1984138" y="1566687"/>
                </a:lnTo>
                <a:lnTo>
                  <a:pt x="2010298" y="1531447"/>
                </a:lnTo>
                <a:lnTo>
                  <a:pt x="2034822" y="1495156"/>
                </a:lnTo>
                <a:lnTo>
                  <a:pt x="2057660" y="1457858"/>
                </a:lnTo>
                <a:lnTo>
                  <a:pt x="2078765" y="1419597"/>
                </a:lnTo>
                <a:lnTo>
                  <a:pt x="2098089" y="1380416"/>
                </a:lnTo>
                <a:lnTo>
                  <a:pt x="2115583" y="1340360"/>
                </a:lnTo>
                <a:lnTo>
                  <a:pt x="2131200" y="1299471"/>
                </a:lnTo>
                <a:lnTo>
                  <a:pt x="2144890" y="1257795"/>
                </a:lnTo>
                <a:lnTo>
                  <a:pt x="2156607" y="1215375"/>
                </a:lnTo>
                <a:lnTo>
                  <a:pt x="2166301" y="1172254"/>
                </a:lnTo>
                <a:lnTo>
                  <a:pt x="2173924" y="1128478"/>
                </a:lnTo>
                <a:lnTo>
                  <a:pt x="2179430" y="1084088"/>
                </a:lnTo>
                <a:lnTo>
                  <a:pt x="2182768" y="1039130"/>
                </a:lnTo>
                <a:lnTo>
                  <a:pt x="2183892" y="993648"/>
                </a:lnTo>
                <a:lnTo>
                  <a:pt x="2182768" y="948165"/>
                </a:lnTo>
                <a:lnTo>
                  <a:pt x="2179430" y="903207"/>
                </a:lnTo>
                <a:lnTo>
                  <a:pt x="2173924" y="858817"/>
                </a:lnTo>
                <a:lnTo>
                  <a:pt x="2166301" y="815041"/>
                </a:lnTo>
                <a:lnTo>
                  <a:pt x="2156607" y="771920"/>
                </a:lnTo>
                <a:lnTo>
                  <a:pt x="2144890" y="729500"/>
                </a:lnTo>
                <a:lnTo>
                  <a:pt x="2131200" y="687824"/>
                </a:lnTo>
                <a:lnTo>
                  <a:pt x="2115583" y="646935"/>
                </a:lnTo>
                <a:lnTo>
                  <a:pt x="2098089" y="606879"/>
                </a:lnTo>
                <a:lnTo>
                  <a:pt x="2078765" y="567698"/>
                </a:lnTo>
                <a:lnTo>
                  <a:pt x="2057660" y="529437"/>
                </a:lnTo>
                <a:lnTo>
                  <a:pt x="2034822" y="492139"/>
                </a:lnTo>
                <a:lnTo>
                  <a:pt x="2010298" y="455848"/>
                </a:lnTo>
                <a:lnTo>
                  <a:pt x="1984138" y="420608"/>
                </a:lnTo>
                <a:lnTo>
                  <a:pt x="1956388" y="386463"/>
                </a:lnTo>
                <a:lnTo>
                  <a:pt x="1927099" y="353457"/>
                </a:lnTo>
                <a:lnTo>
                  <a:pt x="1896316" y="321633"/>
                </a:lnTo>
                <a:lnTo>
                  <a:pt x="1864090" y="291036"/>
                </a:lnTo>
                <a:lnTo>
                  <a:pt x="1830467" y="261709"/>
                </a:lnTo>
                <a:lnTo>
                  <a:pt x="1795496" y="233696"/>
                </a:lnTo>
                <a:lnTo>
                  <a:pt x="1759226" y="207041"/>
                </a:lnTo>
                <a:lnTo>
                  <a:pt x="1721704" y="181789"/>
                </a:lnTo>
                <a:lnTo>
                  <a:pt x="1682978" y="157981"/>
                </a:lnTo>
                <a:lnTo>
                  <a:pt x="1643097" y="135664"/>
                </a:lnTo>
                <a:lnTo>
                  <a:pt x="1602109" y="114879"/>
                </a:lnTo>
                <a:lnTo>
                  <a:pt x="1560062" y="95673"/>
                </a:lnTo>
                <a:lnTo>
                  <a:pt x="1517005" y="78087"/>
                </a:lnTo>
                <a:lnTo>
                  <a:pt x="1472984" y="62166"/>
                </a:lnTo>
                <a:lnTo>
                  <a:pt x="1428049" y="47954"/>
                </a:lnTo>
                <a:lnTo>
                  <a:pt x="1382248" y="35494"/>
                </a:lnTo>
                <a:lnTo>
                  <a:pt x="1335629" y="24831"/>
                </a:lnTo>
                <a:lnTo>
                  <a:pt x="1288239" y="16009"/>
                </a:lnTo>
                <a:lnTo>
                  <a:pt x="1240128" y="9071"/>
                </a:lnTo>
                <a:lnTo>
                  <a:pt x="1191343" y="4060"/>
                </a:lnTo>
                <a:lnTo>
                  <a:pt x="1141933" y="1022"/>
                </a:lnTo>
                <a:lnTo>
                  <a:pt x="109194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94297" y="2037714"/>
            <a:ext cx="1209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story?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42717" y="3130448"/>
            <a:ext cx="5011420" cy="3322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8625" marR="1160145" indent="-428625">
              <a:lnSpc>
                <a:spcPct val="127699"/>
              </a:lnSpc>
              <a:spcBef>
                <a:spcPts val="100"/>
              </a:spcBef>
              <a:buFont typeface="Arial"/>
              <a:buChar char="•"/>
              <a:tabLst>
                <a:tab pos="428625" algn="l"/>
                <a:tab pos="429259" algn="l"/>
              </a:tabLst>
            </a:pPr>
            <a:r>
              <a:rPr sz="2200" b="1" spc="-185" dirty="0">
                <a:solidFill>
                  <a:srgbClr val="006882"/>
                </a:solidFill>
                <a:latin typeface="Arial"/>
                <a:cs typeface="Arial"/>
              </a:rPr>
              <a:t>A </a:t>
            </a:r>
            <a:r>
              <a:rPr lang="en-US" sz="2200" b="1" spc="-18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200" b="1" spc="-45" dirty="0">
                <a:solidFill>
                  <a:srgbClr val="006882"/>
                </a:solidFill>
                <a:latin typeface="Arial"/>
                <a:cs typeface="Arial"/>
              </a:rPr>
              <a:t>specific </a:t>
            </a:r>
            <a:r>
              <a:rPr sz="2200" b="1" spc="-40" dirty="0">
                <a:solidFill>
                  <a:srgbClr val="006882"/>
                </a:solidFill>
                <a:latin typeface="Arial"/>
                <a:cs typeface="Arial"/>
              </a:rPr>
              <a:t>conversation  </a:t>
            </a:r>
            <a:r>
              <a:rPr sz="2200" b="1" spc="10" dirty="0">
                <a:solidFill>
                  <a:srgbClr val="006882"/>
                </a:solidFill>
                <a:latin typeface="Arial"/>
                <a:cs typeface="Arial"/>
              </a:rPr>
              <a:t>that </a:t>
            </a:r>
            <a:r>
              <a:rPr sz="2200" b="1" spc="-40" dirty="0">
                <a:solidFill>
                  <a:srgbClr val="006882"/>
                </a:solidFill>
                <a:latin typeface="Arial"/>
                <a:cs typeface="Arial"/>
              </a:rPr>
              <a:t>shaped </a:t>
            </a:r>
            <a:r>
              <a:rPr sz="2200" b="1" spc="-35" dirty="0">
                <a:solidFill>
                  <a:srgbClr val="006882"/>
                </a:solidFill>
                <a:latin typeface="Arial"/>
                <a:cs typeface="Arial"/>
              </a:rPr>
              <a:t>your</a:t>
            </a:r>
            <a:r>
              <a:rPr sz="2200" b="1" spc="-3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006882"/>
                </a:solidFill>
                <a:latin typeface="Arial"/>
                <a:cs typeface="Arial"/>
              </a:rPr>
              <a:t>thinking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70" dirty="0">
                <a:solidFill>
                  <a:srgbClr val="006882"/>
                </a:solidFill>
                <a:latin typeface="Arial"/>
                <a:cs typeface="Arial"/>
              </a:rPr>
              <a:t>Advise </a:t>
            </a:r>
            <a:r>
              <a:rPr sz="2200" b="1" spc="235" dirty="0">
                <a:solidFill>
                  <a:srgbClr val="006882"/>
                </a:solidFill>
                <a:latin typeface="Arial"/>
                <a:cs typeface="Arial"/>
              </a:rPr>
              <a:t>/ </a:t>
            </a:r>
            <a:r>
              <a:rPr sz="2200" b="1" spc="10" dirty="0">
                <a:solidFill>
                  <a:srgbClr val="006882"/>
                </a:solidFill>
                <a:latin typeface="Arial"/>
                <a:cs typeface="Arial"/>
              </a:rPr>
              <a:t>different</a:t>
            </a:r>
            <a:r>
              <a:rPr sz="2200" b="1" spc="-229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200" b="1" spc="-80" dirty="0">
                <a:solidFill>
                  <a:srgbClr val="006882"/>
                </a:solidFill>
                <a:latin typeface="Arial"/>
                <a:cs typeface="Arial"/>
              </a:rPr>
              <a:t>perspective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solidFill>
                  <a:srgbClr val="006882"/>
                </a:solidFill>
                <a:latin typeface="Arial"/>
                <a:cs typeface="Arial"/>
              </a:rPr>
              <a:t>Challenged </a:t>
            </a:r>
            <a:r>
              <a:rPr sz="2200" b="1" spc="-35" dirty="0">
                <a:solidFill>
                  <a:srgbClr val="006882"/>
                </a:solidFill>
                <a:latin typeface="Arial"/>
                <a:cs typeface="Arial"/>
              </a:rPr>
              <a:t>your</a:t>
            </a:r>
            <a:r>
              <a:rPr sz="2200" b="1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006882"/>
                </a:solidFill>
                <a:latin typeface="Arial"/>
                <a:cs typeface="Arial"/>
              </a:rPr>
              <a:t>thinking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40" dirty="0">
                <a:solidFill>
                  <a:srgbClr val="006882"/>
                </a:solidFill>
                <a:latin typeface="Arial"/>
                <a:cs typeface="Arial"/>
              </a:rPr>
              <a:t>Greater </a:t>
            </a:r>
            <a:r>
              <a:rPr sz="2200" b="1" spc="-15" dirty="0">
                <a:solidFill>
                  <a:srgbClr val="006882"/>
                </a:solidFill>
                <a:latin typeface="Arial"/>
                <a:cs typeface="Arial"/>
              </a:rPr>
              <a:t>hindsight, </a:t>
            </a:r>
            <a:r>
              <a:rPr sz="2200" b="1" spc="-25" dirty="0">
                <a:solidFill>
                  <a:srgbClr val="006882"/>
                </a:solidFill>
                <a:latin typeface="Arial"/>
                <a:cs typeface="Arial"/>
              </a:rPr>
              <a:t>insight,</a:t>
            </a:r>
            <a:r>
              <a:rPr sz="2200" b="1" spc="9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006882"/>
                </a:solidFill>
                <a:latin typeface="Arial"/>
                <a:cs typeface="Arial"/>
              </a:rPr>
              <a:t>foresight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30" dirty="0">
                <a:solidFill>
                  <a:srgbClr val="006882"/>
                </a:solidFill>
                <a:latin typeface="Arial"/>
                <a:cs typeface="Arial"/>
              </a:rPr>
              <a:t>Inspired </a:t>
            </a:r>
            <a:r>
              <a:rPr sz="2200" b="1" spc="-60" dirty="0">
                <a:solidFill>
                  <a:srgbClr val="006882"/>
                </a:solidFill>
                <a:latin typeface="Arial"/>
                <a:cs typeface="Arial"/>
              </a:rPr>
              <a:t>you </a:t>
            </a:r>
            <a:r>
              <a:rPr sz="2200" b="1" spc="-130" dirty="0">
                <a:solidFill>
                  <a:srgbClr val="006882"/>
                </a:solidFill>
                <a:latin typeface="Arial"/>
                <a:cs typeface="Arial"/>
              </a:rPr>
              <a:t>to</a:t>
            </a:r>
            <a:r>
              <a:rPr sz="2200" b="1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6882"/>
                </a:solidFill>
                <a:latin typeface="Arial"/>
                <a:cs typeface="Arial"/>
              </a:rPr>
              <a:t>action</a:t>
            </a:r>
            <a:endParaRPr sz="2200" dirty="0">
              <a:latin typeface="Arial"/>
              <a:cs typeface="Arial"/>
            </a:endParaRPr>
          </a:p>
          <a:p>
            <a:pPr marL="355600" marR="1046480" indent="-342900">
              <a:lnSpc>
                <a:spcPts val="2330"/>
              </a:lnSpc>
              <a:spcBef>
                <a:spcPts val="10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006882"/>
                </a:solidFill>
                <a:latin typeface="Arial"/>
                <a:cs typeface="Arial"/>
              </a:rPr>
              <a:t>Changed </a:t>
            </a:r>
            <a:r>
              <a:rPr sz="2200" b="1" spc="-30" dirty="0">
                <a:solidFill>
                  <a:srgbClr val="006882"/>
                </a:solidFill>
                <a:latin typeface="Arial"/>
                <a:cs typeface="Arial"/>
              </a:rPr>
              <a:t>the </a:t>
            </a:r>
            <a:r>
              <a:rPr sz="2200" b="1" spc="-80" dirty="0">
                <a:solidFill>
                  <a:srgbClr val="006882"/>
                </a:solidFill>
                <a:latin typeface="Arial"/>
                <a:cs typeface="Arial"/>
              </a:rPr>
              <a:t>course </a:t>
            </a:r>
            <a:r>
              <a:rPr sz="2200" b="1" spc="-50" dirty="0">
                <a:solidFill>
                  <a:srgbClr val="006882"/>
                </a:solidFill>
                <a:latin typeface="Arial"/>
                <a:cs typeface="Arial"/>
              </a:rPr>
              <a:t>of </a:t>
            </a:r>
            <a:r>
              <a:rPr sz="2200" b="1" spc="-35" dirty="0">
                <a:solidFill>
                  <a:srgbClr val="006882"/>
                </a:solidFill>
                <a:latin typeface="Arial"/>
                <a:cs typeface="Arial"/>
              </a:rPr>
              <a:t>your  </a:t>
            </a:r>
            <a:r>
              <a:rPr sz="2200" b="1" spc="-60" dirty="0">
                <a:solidFill>
                  <a:srgbClr val="006882"/>
                </a:solidFill>
                <a:latin typeface="Arial"/>
                <a:cs typeface="Arial"/>
              </a:rPr>
              <a:t>decisions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7383" y="2910839"/>
            <a:ext cx="6705600" cy="1061085"/>
          </a:xfrm>
          <a:custGeom>
            <a:avLst/>
            <a:gdLst/>
            <a:ahLst/>
            <a:cxnLst/>
            <a:rect l="l" t="t" r="r" b="b"/>
            <a:pathLst>
              <a:path w="6705600" h="1061085">
                <a:moveTo>
                  <a:pt x="530352" y="0"/>
                </a:moveTo>
                <a:lnTo>
                  <a:pt x="0" y="530351"/>
                </a:lnTo>
                <a:lnTo>
                  <a:pt x="530352" y="1060704"/>
                </a:lnTo>
                <a:lnTo>
                  <a:pt x="530352" y="795528"/>
                </a:lnTo>
                <a:lnTo>
                  <a:pt x="6440423" y="795528"/>
                </a:lnTo>
                <a:lnTo>
                  <a:pt x="6705600" y="530351"/>
                </a:lnTo>
                <a:lnTo>
                  <a:pt x="6440423" y="265175"/>
                </a:lnTo>
                <a:lnTo>
                  <a:pt x="530352" y="265175"/>
                </a:lnTo>
                <a:lnTo>
                  <a:pt x="530352" y="0"/>
                </a:lnTo>
                <a:close/>
              </a:path>
              <a:path w="6705600" h="1061085">
                <a:moveTo>
                  <a:pt x="6440423" y="795528"/>
                </a:moveTo>
                <a:lnTo>
                  <a:pt x="6175247" y="795528"/>
                </a:lnTo>
                <a:lnTo>
                  <a:pt x="6175247" y="1060704"/>
                </a:lnTo>
                <a:lnTo>
                  <a:pt x="6440423" y="795528"/>
                </a:lnTo>
                <a:close/>
              </a:path>
              <a:path w="6705600" h="1061085">
                <a:moveTo>
                  <a:pt x="6175247" y="0"/>
                </a:moveTo>
                <a:lnTo>
                  <a:pt x="6175247" y="265175"/>
                </a:lnTo>
                <a:lnTo>
                  <a:pt x="6440423" y="265175"/>
                </a:lnTo>
                <a:lnTo>
                  <a:pt x="6175247" y="0"/>
                </a:lnTo>
                <a:close/>
              </a:path>
            </a:pathLst>
          </a:custGeom>
          <a:solidFill>
            <a:srgbClr val="00D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8976" y="758951"/>
            <a:ext cx="1061085" cy="5302250"/>
          </a:xfrm>
          <a:custGeom>
            <a:avLst/>
            <a:gdLst/>
            <a:ahLst/>
            <a:cxnLst/>
            <a:rect l="l" t="t" r="r" b="b"/>
            <a:pathLst>
              <a:path w="1061085" h="5302250">
                <a:moveTo>
                  <a:pt x="1060703" y="4771644"/>
                </a:moveTo>
                <a:lnTo>
                  <a:pt x="0" y="4771644"/>
                </a:lnTo>
                <a:lnTo>
                  <a:pt x="530351" y="5301996"/>
                </a:lnTo>
                <a:lnTo>
                  <a:pt x="1060703" y="4771644"/>
                </a:lnTo>
                <a:close/>
              </a:path>
              <a:path w="1061085" h="5302250">
                <a:moveTo>
                  <a:pt x="795527" y="530351"/>
                </a:moveTo>
                <a:lnTo>
                  <a:pt x="265175" y="530351"/>
                </a:lnTo>
                <a:lnTo>
                  <a:pt x="265175" y="4771644"/>
                </a:lnTo>
                <a:lnTo>
                  <a:pt x="795527" y="4771644"/>
                </a:lnTo>
                <a:lnTo>
                  <a:pt x="795527" y="530351"/>
                </a:lnTo>
                <a:close/>
              </a:path>
              <a:path w="1061085" h="5302250">
                <a:moveTo>
                  <a:pt x="530351" y="0"/>
                </a:moveTo>
                <a:lnTo>
                  <a:pt x="0" y="530351"/>
                </a:lnTo>
                <a:lnTo>
                  <a:pt x="1060703" y="530351"/>
                </a:lnTo>
                <a:lnTo>
                  <a:pt x="530351" y="0"/>
                </a:lnTo>
                <a:close/>
              </a:path>
            </a:pathLst>
          </a:custGeom>
          <a:solidFill>
            <a:srgbClr val="00D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49551" y="3255340"/>
            <a:ext cx="47409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FFFF"/>
                </a:solidFill>
                <a:latin typeface="Tahoma"/>
                <a:cs typeface="Tahoma"/>
              </a:rPr>
              <a:t>Leverage 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fields </a:t>
            </a:r>
            <a:r>
              <a:rPr sz="1800" b="1" spc="-2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700" spc="-375" baseline="-462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25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coaching-mentoring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48984" y="1744979"/>
            <a:ext cx="1524000" cy="914400"/>
          </a:xfrm>
          <a:custGeom>
            <a:avLst/>
            <a:gdLst/>
            <a:ahLst/>
            <a:cxnLst/>
            <a:rect l="l" t="t" r="r" b="b"/>
            <a:pathLst>
              <a:path w="1524000" h="914400">
                <a:moveTo>
                  <a:pt x="1523999" y="0"/>
                </a:moveTo>
                <a:lnTo>
                  <a:pt x="253999" y="0"/>
                </a:lnTo>
                <a:lnTo>
                  <a:pt x="219522" y="4174"/>
                </a:lnTo>
                <a:lnTo>
                  <a:pt x="155108" y="35933"/>
                </a:lnTo>
                <a:lnTo>
                  <a:pt x="125777" y="62427"/>
                </a:lnTo>
                <a:lnTo>
                  <a:pt x="98764" y="95272"/>
                </a:lnTo>
                <a:lnTo>
                  <a:pt x="74374" y="133921"/>
                </a:lnTo>
                <a:lnTo>
                  <a:pt x="52907" y="177830"/>
                </a:lnTo>
                <a:lnTo>
                  <a:pt x="34666" y="226455"/>
                </a:lnTo>
                <a:lnTo>
                  <a:pt x="19952" y="279249"/>
                </a:lnTo>
                <a:lnTo>
                  <a:pt x="9069" y="335668"/>
                </a:lnTo>
                <a:lnTo>
                  <a:pt x="2317" y="395166"/>
                </a:lnTo>
                <a:lnTo>
                  <a:pt x="0" y="457200"/>
                </a:lnTo>
                <a:lnTo>
                  <a:pt x="2317" y="519233"/>
                </a:lnTo>
                <a:lnTo>
                  <a:pt x="9069" y="578731"/>
                </a:lnTo>
                <a:lnTo>
                  <a:pt x="19952" y="635150"/>
                </a:lnTo>
                <a:lnTo>
                  <a:pt x="34666" y="687944"/>
                </a:lnTo>
                <a:lnTo>
                  <a:pt x="52907" y="736569"/>
                </a:lnTo>
                <a:lnTo>
                  <a:pt x="74374" y="780478"/>
                </a:lnTo>
                <a:lnTo>
                  <a:pt x="98764" y="819127"/>
                </a:lnTo>
                <a:lnTo>
                  <a:pt x="125777" y="851972"/>
                </a:lnTo>
                <a:lnTo>
                  <a:pt x="155108" y="878466"/>
                </a:lnTo>
                <a:lnTo>
                  <a:pt x="219522" y="910225"/>
                </a:lnTo>
                <a:lnTo>
                  <a:pt x="253999" y="914400"/>
                </a:lnTo>
                <a:lnTo>
                  <a:pt x="1523999" y="914400"/>
                </a:lnTo>
                <a:lnTo>
                  <a:pt x="1489522" y="910225"/>
                </a:lnTo>
                <a:lnTo>
                  <a:pt x="1456457" y="898066"/>
                </a:lnTo>
                <a:lnTo>
                  <a:pt x="1395777" y="851972"/>
                </a:lnTo>
                <a:lnTo>
                  <a:pt x="1368764" y="819127"/>
                </a:lnTo>
                <a:lnTo>
                  <a:pt x="1344374" y="780478"/>
                </a:lnTo>
                <a:lnTo>
                  <a:pt x="1322907" y="736569"/>
                </a:lnTo>
                <a:lnTo>
                  <a:pt x="1304666" y="687944"/>
                </a:lnTo>
                <a:lnTo>
                  <a:pt x="1289952" y="635150"/>
                </a:lnTo>
                <a:lnTo>
                  <a:pt x="1279069" y="578731"/>
                </a:lnTo>
                <a:lnTo>
                  <a:pt x="1272317" y="519233"/>
                </a:lnTo>
                <a:lnTo>
                  <a:pt x="1269999" y="457200"/>
                </a:lnTo>
                <a:lnTo>
                  <a:pt x="1272317" y="395166"/>
                </a:lnTo>
                <a:lnTo>
                  <a:pt x="1279069" y="335668"/>
                </a:lnTo>
                <a:lnTo>
                  <a:pt x="1289952" y="279249"/>
                </a:lnTo>
                <a:lnTo>
                  <a:pt x="1304666" y="226455"/>
                </a:lnTo>
                <a:lnTo>
                  <a:pt x="1322907" y="177830"/>
                </a:lnTo>
                <a:lnTo>
                  <a:pt x="1344374" y="133921"/>
                </a:lnTo>
                <a:lnTo>
                  <a:pt x="1368764" y="95272"/>
                </a:lnTo>
                <a:lnTo>
                  <a:pt x="1395777" y="62427"/>
                </a:lnTo>
                <a:lnTo>
                  <a:pt x="1425108" y="35933"/>
                </a:lnTo>
                <a:lnTo>
                  <a:pt x="1489522" y="4174"/>
                </a:lnTo>
                <a:lnTo>
                  <a:pt x="1523999" y="0"/>
                </a:lnTo>
                <a:close/>
              </a:path>
            </a:pathLst>
          </a:custGeom>
          <a:solidFill>
            <a:srgbClr val="F7C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94423" y="1905457"/>
            <a:ext cx="835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48784" y="1744979"/>
            <a:ext cx="1752600" cy="914400"/>
          </a:xfrm>
          <a:custGeom>
            <a:avLst/>
            <a:gdLst/>
            <a:ahLst/>
            <a:cxnLst/>
            <a:rect l="l" t="t" r="r" b="b"/>
            <a:pathLst>
              <a:path w="1752600" h="914400">
                <a:moveTo>
                  <a:pt x="1752600" y="0"/>
                </a:moveTo>
                <a:lnTo>
                  <a:pt x="292100" y="0"/>
                </a:lnTo>
                <a:lnTo>
                  <a:pt x="255465" y="3562"/>
                </a:lnTo>
                <a:lnTo>
                  <a:pt x="186540" y="30778"/>
                </a:lnTo>
                <a:lnTo>
                  <a:pt x="154796" y="53573"/>
                </a:lnTo>
                <a:lnTo>
                  <a:pt x="125231" y="81922"/>
                </a:lnTo>
                <a:lnTo>
                  <a:pt x="98117" y="115396"/>
                </a:lnTo>
                <a:lnTo>
                  <a:pt x="73730" y="153566"/>
                </a:lnTo>
                <a:lnTo>
                  <a:pt x="52343" y="196004"/>
                </a:lnTo>
                <a:lnTo>
                  <a:pt x="34230" y="242280"/>
                </a:lnTo>
                <a:lnTo>
                  <a:pt x="19665" y="291967"/>
                </a:lnTo>
                <a:lnTo>
                  <a:pt x="8922" y="344634"/>
                </a:lnTo>
                <a:lnTo>
                  <a:pt x="2276" y="399855"/>
                </a:lnTo>
                <a:lnTo>
                  <a:pt x="0" y="457200"/>
                </a:lnTo>
                <a:lnTo>
                  <a:pt x="2276" y="514544"/>
                </a:lnTo>
                <a:lnTo>
                  <a:pt x="8922" y="569765"/>
                </a:lnTo>
                <a:lnTo>
                  <a:pt x="19665" y="622432"/>
                </a:lnTo>
                <a:lnTo>
                  <a:pt x="34230" y="672119"/>
                </a:lnTo>
                <a:lnTo>
                  <a:pt x="52343" y="718395"/>
                </a:lnTo>
                <a:lnTo>
                  <a:pt x="73730" y="760833"/>
                </a:lnTo>
                <a:lnTo>
                  <a:pt x="98117" y="799003"/>
                </a:lnTo>
                <a:lnTo>
                  <a:pt x="125231" y="832477"/>
                </a:lnTo>
                <a:lnTo>
                  <a:pt x="154796" y="860826"/>
                </a:lnTo>
                <a:lnTo>
                  <a:pt x="186540" y="883621"/>
                </a:lnTo>
                <a:lnTo>
                  <a:pt x="255465" y="910837"/>
                </a:lnTo>
                <a:lnTo>
                  <a:pt x="292100" y="914400"/>
                </a:lnTo>
                <a:lnTo>
                  <a:pt x="1752600" y="914400"/>
                </a:lnTo>
                <a:lnTo>
                  <a:pt x="1715965" y="910837"/>
                </a:lnTo>
                <a:lnTo>
                  <a:pt x="1680688" y="900434"/>
                </a:lnTo>
                <a:lnTo>
                  <a:pt x="1615296" y="860826"/>
                </a:lnTo>
                <a:lnTo>
                  <a:pt x="1585731" y="832477"/>
                </a:lnTo>
                <a:lnTo>
                  <a:pt x="1558617" y="799003"/>
                </a:lnTo>
                <a:lnTo>
                  <a:pt x="1534230" y="760833"/>
                </a:lnTo>
                <a:lnTo>
                  <a:pt x="1512843" y="718395"/>
                </a:lnTo>
                <a:lnTo>
                  <a:pt x="1494730" y="672119"/>
                </a:lnTo>
                <a:lnTo>
                  <a:pt x="1480165" y="622432"/>
                </a:lnTo>
                <a:lnTo>
                  <a:pt x="1469422" y="569765"/>
                </a:lnTo>
                <a:lnTo>
                  <a:pt x="1462776" y="514544"/>
                </a:lnTo>
                <a:lnTo>
                  <a:pt x="1460500" y="457200"/>
                </a:lnTo>
                <a:lnTo>
                  <a:pt x="1462776" y="399855"/>
                </a:lnTo>
                <a:lnTo>
                  <a:pt x="1469422" y="344634"/>
                </a:lnTo>
                <a:lnTo>
                  <a:pt x="1480165" y="291967"/>
                </a:lnTo>
                <a:lnTo>
                  <a:pt x="1494730" y="242280"/>
                </a:lnTo>
                <a:lnTo>
                  <a:pt x="1512843" y="196004"/>
                </a:lnTo>
                <a:lnTo>
                  <a:pt x="1534230" y="153566"/>
                </a:lnTo>
                <a:lnTo>
                  <a:pt x="1558617" y="115396"/>
                </a:lnTo>
                <a:lnTo>
                  <a:pt x="1585731" y="81922"/>
                </a:lnTo>
                <a:lnTo>
                  <a:pt x="1615296" y="53573"/>
                </a:lnTo>
                <a:lnTo>
                  <a:pt x="1647040" y="30778"/>
                </a:lnTo>
                <a:lnTo>
                  <a:pt x="1715965" y="3562"/>
                </a:lnTo>
                <a:lnTo>
                  <a:pt x="1752600" y="0"/>
                </a:lnTo>
                <a:close/>
              </a:path>
            </a:pathLst>
          </a:custGeom>
          <a:solidFill>
            <a:srgbClr val="EC8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20766" y="1768602"/>
            <a:ext cx="9874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aware-  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ness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00984" y="1744979"/>
            <a:ext cx="1524000" cy="914400"/>
          </a:xfrm>
          <a:custGeom>
            <a:avLst/>
            <a:gdLst/>
            <a:ahLst/>
            <a:cxnLst/>
            <a:rect l="l" t="t" r="r" b="b"/>
            <a:pathLst>
              <a:path w="1524000" h="914400">
                <a:moveTo>
                  <a:pt x="1524000" y="0"/>
                </a:moveTo>
                <a:lnTo>
                  <a:pt x="254000" y="0"/>
                </a:lnTo>
                <a:lnTo>
                  <a:pt x="219522" y="4174"/>
                </a:lnTo>
                <a:lnTo>
                  <a:pt x="155108" y="35933"/>
                </a:lnTo>
                <a:lnTo>
                  <a:pt x="125777" y="62427"/>
                </a:lnTo>
                <a:lnTo>
                  <a:pt x="98764" y="95272"/>
                </a:lnTo>
                <a:lnTo>
                  <a:pt x="74374" y="133921"/>
                </a:lnTo>
                <a:lnTo>
                  <a:pt x="52907" y="177830"/>
                </a:lnTo>
                <a:lnTo>
                  <a:pt x="34666" y="226455"/>
                </a:lnTo>
                <a:lnTo>
                  <a:pt x="19952" y="279249"/>
                </a:lnTo>
                <a:lnTo>
                  <a:pt x="9069" y="335668"/>
                </a:lnTo>
                <a:lnTo>
                  <a:pt x="2317" y="395166"/>
                </a:lnTo>
                <a:lnTo>
                  <a:pt x="0" y="457200"/>
                </a:lnTo>
                <a:lnTo>
                  <a:pt x="2317" y="519233"/>
                </a:lnTo>
                <a:lnTo>
                  <a:pt x="9069" y="578731"/>
                </a:lnTo>
                <a:lnTo>
                  <a:pt x="19952" y="635150"/>
                </a:lnTo>
                <a:lnTo>
                  <a:pt x="34666" y="687944"/>
                </a:lnTo>
                <a:lnTo>
                  <a:pt x="52907" y="736569"/>
                </a:lnTo>
                <a:lnTo>
                  <a:pt x="74374" y="780478"/>
                </a:lnTo>
                <a:lnTo>
                  <a:pt x="98764" y="819127"/>
                </a:lnTo>
                <a:lnTo>
                  <a:pt x="125777" y="851972"/>
                </a:lnTo>
                <a:lnTo>
                  <a:pt x="155108" y="878466"/>
                </a:lnTo>
                <a:lnTo>
                  <a:pt x="219522" y="910225"/>
                </a:lnTo>
                <a:lnTo>
                  <a:pt x="254000" y="914400"/>
                </a:lnTo>
                <a:lnTo>
                  <a:pt x="1524000" y="914400"/>
                </a:lnTo>
                <a:lnTo>
                  <a:pt x="1489522" y="910225"/>
                </a:lnTo>
                <a:lnTo>
                  <a:pt x="1456457" y="898066"/>
                </a:lnTo>
                <a:lnTo>
                  <a:pt x="1395777" y="851972"/>
                </a:lnTo>
                <a:lnTo>
                  <a:pt x="1368764" y="819127"/>
                </a:lnTo>
                <a:lnTo>
                  <a:pt x="1344374" y="780478"/>
                </a:lnTo>
                <a:lnTo>
                  <a:pt x="1322907" y="736569"/>
                </a:lnTo>
                <a:lnTo>
                  <a:pt x="1304666" y="687944"/>
                </a:lnTo>
                <a:lnTo>
                  <a:pt x="1289952" y="635150"/>
                </a:lnTo>
                <a:lnTo>
                  <a:pt x="1279069" y="578731"/>
                </a:lnTo>
                <a:lnTo>
                  <a:pt x="1272317" y="519233"/>
                </a:lnTo>
                <a:lnTo>
                  <a:pt x="1270000" y="457200"/>
                </a:lnTo>
                <a:lnTo>
                  <a:pt x="1272317" y="395166"/>
                </a:lnTo>
                <a:lnTo>
                  <a:pt x="1279069" y="335668"/>
                </a:lnTo>
                <a:lnTo>
                  <a:pt x="1289952" y="279249"/>
                </a:lnTo>
                <a:lnTo>
                  <a:pt x="1304666" y="226455"/>
                </a:lnTo>
                <a:lnTo>
                  <a:pt x="1322907" y="177830"/>
                </a:lnTo>
                <a:lnTo>
                  <a:pt x="1344374" y="133921"/>
                </a:lnTo>
                <a:lnTo>
                  <a:pt x="1368764" y="95272"/>
                </a:lnTo>
                <a:lnTo>
                  <a:pt x="1395777" y="62427"/>
                </a:lnTo>
                <a:lnTo>
                  <a:pt x="1425108" y="35933"/>
                </a:lnTo>
                <a:lnTo>
                  <a:pt x="1489522" y="4174"/>
                </a:lnTo>
                <a:lnTo>
                  <a:pt x="1524000" y="0"/>
                </a:lnTo>
                <a:close/>
              </a:path>
            </a:pathLst>
          </a:custGeom>
          <a:solidFill>
            <a:srgbClr val="DA5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51884" y="1768602"/>
            <a:ext cx="824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Ask 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ead 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29739" y="1548383"/>
            <a:ext cx="1423670" cy="1351915"/>
          </a:xfrm>
          <a:custGeom>
            <a:avLst/>
            <a:gdLst/>
            <a:ahLst/>
            <a:cxnLst/>
            <a:rect l="l" t="t" r="r" b="b"/>
            <a:pathLst>
              <a:path w="1423670" h="1351914">
                <a:moveTo>
                  <a:pt x="711708" y="0"/>
                </a:moveTo>
                <a:lnTo>
                  <a:pt x="662980" y="1559"/>
                </a:lnTo>
                <a:lnTo>
                  <a:pt x="615133" y="6170"/>
                </a:lnTo>
                <a:lnTo>
                  <a:pt x="568274" y="13733"/>
                </a:lnTo>
                <a:lnTo>
                  <a:pt x="522507" y="24145"/>
                </a:lnTo>
                <a:lnTo>
                  <a:pt x="477941" y="37308"/>
                </a:lnTo>
                <a:lnTo>
                  <a:pt x="434679" y="53119"/>
                </a:lnTo>
                <a:lnTo>
                  <a:pt x="392828" y="71479"/>
                </a:lnTo>
                <a:lnTo>
                  <a:pt x="352495" y="92286"/>
                </a:lnTo>
                <a:lnTo>
                  <a:pt x="313785" y="115440"/>
                </a:lnTo>
                <a:lnTo>
                  <a:pt x="276804" y="140841"/>
                </a:lnTo>
                <a:lnTo>
                  <a:pt x="241659" y="168386"/>
                </a:lnTo>
                <a:lnTo>
                  <a:pt x="208454" y="197977"/>
                </a:lnTo>
                <a:lnTo>
                  <a:pt x="177297" y="229511"/>
                </a:lnTo>
                <a:lnTo>
                  <a:pt x="148293" y="262889"/>
                </a:lnTo>
                <a:lnTo>
                  <a:pt x="121548" y="298009"/>
                </a:lnTo>
                <a:lnTo>
                  <a:pt x="97169" y="334772"/>
                </a:lnTo>
                <a:lnTo>
                  <a:pt x="75260" y="373075"/>
                </a:lnTo>
                <a:lnTo>
                  <a:pt x="55929" y="412819"/>
                </a:lnTo>
                <a:lnTo>
                  <a:pt x="39281" y="453903"/>
                </a:lnTo>
                <a:lnTo>
                  <a:pt x="25422" y="496226"/>
                </a:lnTo>
                <a:lnTo>
                  <a:pt x="14459" y="539687"/>
                </a:lnTo>
                <a:lnTo>
                  <a:pt x="6497" y="584186"/>
                </a:lnTo>
                <a:lnTo>
                  <a:pt x="1641" y="629621"/>
                </a:lnTo>
                <a:lnTo>
                  <a:pt x="0" y="675893"/>
                </a:lnTo>
                <a:lnTo>
                  <a:pt x="1641" y="722166"/>
                </a:lnTo>
                <a:lnTo>
                  <a:pt x="6497" y="767601"/>
                </a:lnTo>
                <a:lnTo>
                  <a:pt x="14459" y="812100"/>
                </a:lnTo>
                <a:lnTo>
                  <a:pt x="25422" y="855561"/>
                </a:lnTo>
                <a:lnTo>
                  <a:pt x="39281" y="897884"/>
                </a:lnTo>
                <a:lnTo>
                  <a:pt x="55929" y="938968"/>
                </a:lnTo>
                <a:lnTo>
                  <a:pt x="75260" y="978712"/>
                </a:lnTo>
                <a:lnTo>
                  <a:pt x="97169" y="1017016"/>
                </a:lnTo>
                <a:lnTo>
                  <a:pt x="121548" y="1053778"/>
                </a:lnTo>
                <a:lnTo>
                  <a:pt x="148293" y="1088898"/>
                </a:lnTo>
                <a:lnTo>
                  <a:pt x="177297" y="1122276"/>
                </a:lnTo>
                <a:lnTo>
                  <a:pt x="208454" y="1153810"/>
                </a:lnTo>
                <a:lnTo>
                  <a:pt x="241659" y="1183401"/>
                </a:lnTo>
                <a:lnTo>
                  <a:pt x="276804" y="1210946"/>
                </a:lnTo>
                <a:lnTo>
                  <a:pt x="313785" y="1236347"/>
                </a:lnTo>
                <a:lnTo>
                  <a:pt x="352495" y="1259501"/>
                </a:lnTo>
                <a:lnTo>
                  <a:pt x="392828" y="1280308"/>
                </a:lnTo>
                <a:lnTo>
                  <a:pt x="434679" y="1298668"/>
                </a:lnTo>
                <a:lnTo>
                  <a:pt x="477941" y="1314479"/>
                </a:lnTo>
                <a:lnTo>
                  <a:pt x="522507" y="1327642"/>
                </a:lnTo>
                <a:lnTo>
                  <a:pt x="568274" y="1338054"/>
                </a:lnTo>
                <a:lnTo>
                  <a:pt x="615133" y="1345617"/>
                </a:lnTo>
                <a:lnTo>
                  <a:pt x="662980" y="1350228"/>
                </a:lnTo>
                <a:lnTo>
                  <a:pt x="711708" y="1351788"/>
                </a:lnTo>
                <a:lnTo>
                  <a:pt x="760435" y="1350228"/>
                </a:lnTo>
                <a:lnTo>
                  <a:pt x="808282" y="1345617"/>
                </a:lnTo>
                <a:lnTo>
                  <a:pt x="855141" y="1338054"/>
                </a:lnTo>
                <a:lnTo>
                  <a:pt x="900908" y="1327642"/>
                </a:lnTo>
                <a:lnTo>
                  <a:pt x="945474" y="1314479"/>
                </a:lnTo>
                <a:lnTo>
                  <a:pt x="988736" y="1298668"/>
                </a:lnTo>
                <a:lnTo>
                  <a:pt x="1030587" y="1280308"/>
                </a:lnTo>
                <a:lnTo>
                  <a:pt x="1070920" y="1259501"/>
                </a:lnTo>
                <a:lnTo>
                  <a:pt x="1109630" y="1236347"/>
                </a:lnTo>
                <a:lnTo>
                  <a:pt x="1146611" y="1210946"/>
                </a:lnTo>
                <a:lnTo>
                  <a:pt x="1181756" y="1183401"/>
                </a:lnTo>
                <a:lnTo>
                  <a:pt x="1214961" y="1153810"/>
                </a:lnTo>
                <a:lnTo>
                  <a:pt x="1246118" y="1122276"/>
                </a:lnTo>
                <a:lnTo>
                  <a:pt x="1275122" y="1088898"/>
                </a:lnTo>
                <a:lnTo>
                  <a:pt x="1301867" y="1053778"/>
                </a:lnTo>
                <a:lnTo>
                  <a:pt x="1326246" y="1017016"/>
                </a:lnTo>
                <a:lnTo>
                  <a:pt x="1348155" y="978712"/>
                </a:lnTo>
                <a:lnTo>
                  <a:pt x="1367486" y="938968"/>
                </a:lnTo>
                <a:lnTo>
                  <a:pt x="1384134" y="897884"/>
                </a:lnTo>
                <a:lnTo>
                  <a:pt x="1397993" y="855561"/>
                </a:lnTo>
                <a:lnTo>
                  <a:pt x="1408956" y="812100"/>
                </a:lnTo>
                <a:lnTo>
                  <a:pt x="1416918" y="767601"/>
                </a:lnTo>
                <a:lnTo>
                  <a:pt x="1421774" y="722166"/>
                </a:lnTo>
                <a:lnTo>
                  <a:pt x="1423416" y="675893"/>
                </a:lnTo>
                <a:lnTo>
                  <a:pt x="1421774" y="629621"/>
                </a:lnTo>
                <a:lnTo>
                  <a:pt x="1416918" y="584186"/>
                </a:lnTo>
                <a:lnTo>
                  <a:pt x="1408956" y="539687"/>
                </a:lnTo>
                <a:lnTo>
                  <a:pt x="1397993" y="496226"/>
                </a:lnTo>
                <a:lnTo>
                  <a:pt x="1384134" y="453903"/>
                </a:lnTo>
                <a:lnTo>
                  <a:pt x="1367486" y="412819"/>
                </a:lnTo>
                <a:lnTo>
                  <a:pt x="1348155" y="373075"/>
                </a:lnTo>
                <a:lnTo>
                  <a:pt x="1326246" y="334772"/>
                </a:lnTo>
                <a:lnTo>
                  <a:pt x="1301867" y="298009"/>
                </a:lnTo>
                <a:lnTo>
                  <a:pt x="1275122" y="262889"/>
                </a:lnTo>
                <a:lnTo>
                  <a:pt x="1246118" y="229511"/>
                </a:lnTo>
                <a:lnTo>
                  <a:pt x="1214961" y="197977"/>
                </a:lnTo>
                <a:lnTo>
                  <a:pt x="1181756" y="168386"/>
                </a:lnTo>
                <a:lnTo>
                  <a:pt x="1146611" y="140841"/>
                </a:lnTo>
                <a:lnTo>
                  <a:pt x="1109630" y="115440"/>
                </a:lnTo>
                <a:lnTo>
                  <a:pt x="1070920" y="92286"/>
                </a:lnTo>
                <a:lnTo>
                  <a:pt x="1030587" y="71479"/>
                </a:lnTo>
                <a:lnTo>
                  <a:pt x="988736" y="53119"/>
                </a:lnTo>
                <a:lnTo>
                  <a:pt x="945474" y="37308"/>
                </a:lnTo>
                <a:lnTo>
                  <a:pt x="900908" y="24145"/>
                </a:lnTo>
                <a:lnTo>
                  <a:pt x="855141" y="13733"/>
                </a:lnTo>
                <a:lnTo>
                  <a:pt x="808282" y="6170"/>
                </a:lnTo>
                <a:lnTo>
                  <a:pt x="760435" y="1559"/>
                </a:lnTo>
                <a:lnTo>
                  <a:pt x="711708" y="0"/>
                </a:lnTo>
                <a:close/>
              </a:path>
            </a:pathLst>
          </a:custGeom>
          <a:solidFill>
            <a:srgbClr val="006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67177" y="293573"/>
            <a:ext cx="40106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80539" algn="l"/>
              </a:tabLst>
            </a:pP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GUIDE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90" dirty="0">
                <a:solidFill>
                  <a:srgbClr val="FFFFFF"/>
                </a:solidFill>
                <a:latin typeface="Cambria"/>
                <a:cs typeface="Cambria"/>
              </a:rPr>
              <a:t>&amp;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Cambria"/>
                <a:cs typeface="Cambria"/>
              </a:rPr>
              <a:t>ASK	</a:t>
            </a:r>
            <a:r>
              <a:rPr sz="2000" spc="340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65" dirty="0">
                <a:solidFill>
                  <a:srgbClr val="FFFFFF"/>
                </a:solidFill>
              </a:rPr>
              <a:t>NON-DIRECTIVE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12635" y="4027932"/>
            <a:ext cx="1472565" cy="1437640"/>
          </a:xfrm>
          <a:custGeom>
            <a:avLst/>
            <a:gdLst/>
            <a:ahLst/>
            <a:cxnLst/>
            <a:rect l="l" t="t" r="r" b="b"/>
            <a:pathLst>
              <a:path w="1472565" h="1437639">
                <a:moveTo>
                  <a:pt x="736092" y="0"/>
                </a:moveTo>
                <a:lnTo>
                  <a:pt x="687694" y="1528"/>
                </a:lnTo>
                <a:lnTo>
                  <a:pt x="640132" y="6050"/>
                </a:lnTo>
                <a:lnTo>
                  <a:pt x="593503" y="13471"/>
                </a:lnTo>
                <a:lnTo>
                  <a:pt x="547904" y="23696"/>
                </a:lnTo>
                <a:lnTo>
                  <a:pt x="503432" y="36630"/>
                </a:lnTo>
                <a:lnTo>
                  <a:pt x="460183" y="52180"/>
                </a:lnTo>
                <a:lnTo>
                  <a:pt x="418255" y="70250"/>
                </a:lnTo>
                <a:lnTo>
                  <a:pt x="377746" y="90745"/>
                </a:lnTo>
                <a:lnTo>
                  <a:pt x="338751" y="113572"/>
                </a:lnTo>
                <a:lnTo>
                  <a:pt x="301367" y="138635"/>
                </a:lnTo>
                <a:lnTo>
                  <a:pt x="265693" y="165839"/>
                </a:lnTo>
                <a:lnTo>
                  <a:pt x="231825" y="195091"/>
                </a:lnTo>
                <a:lnTo>
                  <a:pt x="199859" y="226294"/>
                </a:lnTo>
                <a:lnTo>
                  <a:pt x="169893" y="259356"/>
                </a:lnTo>
                <a:lnTo>
                  <a:pt x="142024" y="294180"/>
                </a:lnTo>
                <a:lnTo>
                  <a:pt x="116349" y="330673"/>
                </a:lnTo>
                <a:lnTo>
                  <a:pt x="92965" y="368740"/>
                </a:lnTo>
                <a:lnTo>
                  <a:pt x="71968" y="408285"/>
                </a:lnTo>
                <a:lnTo>
                  <a:pt x="53456" y="449215"/>
                </a:lnTo>
                <a:lnTo>
                  <a:pt x="37526" y="491435"/>
                </a:lnTo>
                <a:lnTo>
                  <a:pt x="24275" y="534849"/>
                </a:lnTo>
                <a:lnTo>
                  <a:pt x="13800" y="579364"/>
                </a:lnTo>
                <a:lnTo>
                  <a:pt x="6198" y="624885"/>
                </a:lnTo>
                <a:lnTo>
                  <a:pt x="1565" y="671317"/>
                </a:lnTo>
                <a:lnTo>
                  <a:pt x="0" y="718566"/>
                </a:lnTo>
                <a:lnTo>
                  <a:pt x="1565" y="765814"/>
                </a:lnTo>
                <a:lnTo>
                  <a:pt x="6198" y="812246"/>
                </a:lnTo>
                <a:lnTo>
                  <a:pt x="13800" y="857767"/>
                </a:lnTo>
                <a:lnTo>
                  <a:pt x="24275" y="902282"/>
                </a:lnTo>
                <a:lnTo>
                  <a:pt x="37526" y="945696"/>
                </a:lnTo>
                <a:lnTo>
                  <a:pt x="53456" y="987916"/>
                </a:lnTo>
                <a:lnTo>
                  <a:pt x="71968" y="1028846"/>
                </a:lnTo>
                <a:lnTo>
                  <a:pt x="92965" y="1068391"/>
                </a:lnTo>
                <a:lnTo>
                  <a:pt x="116349" y="1106458"/>
                </a:lnTo>
                <a:lnTo>
                  <a:pt x="142024" y="1142951"/>
                </a:lnTo>
                <a:lnTo>
                  <a:pt x="169893" y="1177775"/>
                </a:lnTo>
                <a:lnTo>
                  <a:pt x="199859" y="1210837"/>
                </a:lnTo>
                <a:lnTo>
                  <a:pt x="231825" y="1242040"/>
                </a:lnTo>
                <a:lnTo>
                  <a:pt x="265693" y="1271292"/>
                </a:lnTo>
                <a:lnTo>
                  <a:pt x="301367" y="1298496"/>
                </a:lnTo>
                <a:lnTo>
                  <a:pt x="338751" y="1323559"/>
                </a:lnTo>
                <a:lnTo>
                  <a:pt x="377746" y="1346386"/>
                </a:lnTo>
                <a:lnTo>
                  <a:pt x="418255" y="1366881"/>
                </a:lnTo>
                <a:lnTo>
                  <a:pt x="460183" y="1384951"/>
                </a:lnTo>
                <a:lnTo>
                  <a:pt x="503432" y="1400501"/>
                </a:lnTo>
                <a:lnTo>
                  <a:pt x="547904" y="1413435"/>
                </a:lnTo>
                <a:lnTo>
                  <a:pt x="593503" y="1423660"/>
                </a:lnTo>
                <a:lnTo>
                  <a:pt x="640132" y="1431081"/>
                </a:lnTo>
                <a:lnTo>
                  <a:pt x="687694" y="1435603"/>
                </a:lnTo>
                <a:lnTo>
                  <a:pt x="736092" y="1437132"/>
                </a:lnTo>
                <a:lnTo>
                  <a:pt x="784489" y="1435603"/>
                </a:lnTo>
                <a:lnTo>
                  <a:pt x="832051" y="1431081"/>
                </a:lnTo>
                <a:lnTo>
                  <a:pt x="878680" y="1423660"/>
                </a:lnTo>
                <a:lnTo>
                  <a:pt x="924279" y="1413435"/>
                </a:lnTo>
                <a:lnTo>
                  <a:pt x="968751" y="1400501"/>
                </a:lnTo>
                <a:lnTo>
                  <a:pt x="1012000" y="1384951"/>
                </a:lnTo>
                <a:lnTo>
                  <a:pt x="1053928" y="1366881"/>
                </a:lnTo>
                <a:lnTo>
                  <a:pt x="1094437" y="1346386"/>
                </a:lnTo>
                <a:lnTo>
                  <a:pt x="1133432" y="1323559"/>
                </a:lnTo>
                <a:lnTo>
                  <a:pt x="1170816" y="1298496"/>
                </a:lnTo>
                <a:lnTo>
                  <a:pt x="1206490" y="1271292"/>
                </a:lnTo>
                <a:lnTo>
                  <a:pt x="1240358" y="1242040"/>
                </a:lnTo>
                <a:lnTo>
                  <a:pt x="1272324" y="1210837"/>
                </a:lnTo>
                <a:lnTo>
                  <a:pt x="1302290" y="1177775"/>
                </a:lnTo>
                <a:lnTo>
                  <a:pt x="1330159" y="1142951"/>
                </a:lnTo>
                <a:lnTo>
                  <a:pt x="1355834" y="1106458"/>
                </a:lnTo>
                <a:lnTo>
                  <a:pt x="1379218" y="1068391"/>
                </a:lnTo>
                <a:lnTo>
                  <a:pt x="1400215" y="1028846"/>
                </a:lnTo>
                <a:lnTo>
                  <a:pt x="1418727" y="987916"/>
                </a:lnTo>
                <a:lnTo>
                  <a:pt x="1434657" y="945696"/>
                </a:lnTo>
                <a:lnTo>
                  <a:pt x="1447908" y="902282"/>
                </a:lnTo>
                <a:lnTo>
                  <a:pt x="1458383" y="857767"/>
                </a:lnTo>
                <a:lnTo>
                  <a:pt x="1465985" y="812246"/>
                </a:lnTo>
                <a:lnTo>
                  <a:pt x="1470618" y="765814"/>
                </a:lnTo>
                <a:lnTo>
                  <a:pt x="1472184" y="718566"/>
                </a:lnTo>
                <a:lnTo>
                  <a:pt x="1470618" y="671317"/>
                </a:lnTo>
                <a:lnTo>
                  <a:pt x="1465985" y="624885"/>
                </a:lnTo>
                <a:lnTo>
                  <a:pt x="1458383" y="579364"/>
                </a:lnTo>
                <a:lnTo>
                  <a:pt x="1447908" y="534849"/>
                </a:lnTo>
                <a:lnTo>
                  <a:pt x="1434657" y="491435"/>
                </a:lnTo>
                <a:lnTo>
                  <a:pt x="1418727" y="449215"/>
                </a:lnTo>
                <a:lnTo>
                  <a:pt x="1400215" y="408285"/>
                </a:lnTo>
                <a:lnTo>
                  <a:pt x="1379218" y="368740"/>
                </a:lnTo>
                <a:lnTo>
                  <a:pt x="1355834" y="330673"/>
                </a:lnTo>
                <a:lnTo>
                  <a:pt x="1330159" y="294180"/>
                </a:lnTo>
                <a:lnTo>
                  <a:pt x="1302290" y="259356"/>
                </a:lnTo>
                <a:lnTo>
                  <a:pt x="1272324" y="226294"/>
                </a:lnTo>
                <a:lnTo>
                  <a:pt x="1240358" y="195091"/>
                </a:lnTo>
                <a:lnTo>
                  <a:pt x="1206490" y="165839"/>
                </a:lnTo>
                <a:lnTo>
                  <a:pt x="1170816" y="138635"/>
                </a:lnTo>
                <a:lnTo>
                  <a:pt x="1133432" y="113572"/>
                </a:lnTo>
                <a:lnTo>
                  <a:pt x="1094437" y="90745"/>
                </a:lnTo>
                <a:lnTo>
                  <a:pt x="1053928" y="70250"/>
                </a:lnTo>
                <a:lnTo>
                  <a:pt x="1012000" y="52180"/>
                </a:lnTo>
                <a:lnTo>
                  <a:pt x="968751" y="36630"/>
                </a:lnTo>
                <a:lnTo>
                  <a:pt x="924279" y="23696"/>
                </a:lnTo>
                <a:lnTo>
                  <a:pt x="878680" y="13471"/>
                </a:lnTo>
                <a:lnTo>
                  <a:pt x="832051" y="6050"/>
                </a:lnTo>
                <a:lnTo>
                  <a:pt x="784489" y="1528"/>
                </a:lnTo>
                <a:lnTo>
                  <a:pt x="736092" y="0"/>
                </a:lnTo>
                <a:close/>
              </a:path>
            </a:pathLst>
          </a:custGeom>
          <a:solidFill>
            <a:srgbClr val="006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01184" y="4192523"/>
            <a:ext cx="1524000" cy="914400"/>
          </a:xfrm>
          <a:custGeom>
            <a:avLst/>
            <a:gdLst/>
            <a:ahLst/>
            <a:cxnLst/>
            <a:rect l="l" t="t" r="r" b="b"/>
            <a:pathLst>
              <a:path w="1524000" h="914400">
                <a:moveTo>
                  <a:pt x="1270000" y="0"/>
                </a:moveTo>
                <a:lnTo>
                  <a:pt x="0" y="0"/>
                </a:lnTo>
                <a:lnTo>
                  <a:pt x="34477" y="4174"/>
                </a:lnTo>
                <a:lnTo>
                  <a:pt x="67542" y="16333"/>
                </a:lnTo>
                <a:lnTo>
                  <a:pt x="128222" y="62427"/>
                </a:lnTo>
                <a:lnTo>
                  <a:pt x="155235" y="95272"/>
                </a:lnTo>
                <a:lnTo>
                  <a:pt x="179625" y="133921"/>
                </a:lnTo>
                <a:lnTo>
                  <a:pt x="201092" y="177830"/>
                </a:lnTo>
                <a:lnTo>
                  <a:pt x="219333" y="226455"/>
                </a:lnTo>
                <a:lnTo>
                  <a:pt x="234047" y="279249"/>
                </a:lnTo>
                <a:lnTo>
                  <a:pt x="244930" y="335668"/>
                </a:lnTo>
                <a:lnTo>
                  <a:pt x="251682" y="395166"/>
                </a:lnTo>
                <a:lnTo>
                  <a:pt x="254000" y="457200"/>
                </a:lnTo>
                <a:lnTo>
                  <a:pt x="251682" y="519233"/>
                </a:lnTo>
                <a:lnTo>
                  <a:pt x="244930" y="578731"/>
                </a:lnTo>
                <a:lnTo>
                  <a:pt x="234047" y="635150"/>
                </a:lnTo>
                <a:lnTo>
                  <a:pt x="219333" y="687944"/>
                </a:lnTo>
                <a:lnTo>
                  <a:pt x="201092" y="736569"/>
                </a:lnTo>
                <a:lnTo>
                  <a:pt x="179625" y="780478"/>
                </a:lnTo>
                <a:lnTo>
                  <a:pt x="155235" y="819127"/>
                </a:lnTo>
                <a:lnTo>
                  <a:pt x="128222" y="851972"/>
                </a:lnTo>
                <a:lnTo>
                  <a:pt x="98891" y="878466"/>
                </a:lnTo>
                <a:lnTo>
                  <a:pt x="34477" y="910225"/>
                </a:lnTo>
                <a:lnTo>
                  <a:pt x="0" y="914400"/>
                </a:lnTo>
                <a:lnTo>
                  <a:pt x="1270000" y="914400"/>
                </a:lnTo>
                <a:lnTo>
                  <a:pt x="1337542" y="898066"/>
                </a:lnTo>
                <a:lnTo>
                  <a:pt x="1398222" y="851972"/>
                </a:lnTo>
                <a:lnTo>
                  <a:pt x="1425235" y="819127"/>
                </a:lnTo>
                <a:lnTo>
                  <a:pt x="1449625" y="780478"/>
                </a:lnTo>
                <a:lnTo>
                  <a:pt x="1471092" y="736569"/>
                </a:lnTo>
                <a:lnTo>
                  <a:pt x="1489333" y="687944"/>
                </a:lnTo>
                <a:lnTo>
                  <a:pt x="1504047" y="635150"/>
                </a:lnTo>
                <a:lnTo>
                  <a:pt x="1514930" y="578731"/>
                </a:lnTo>
                <a:lnTo>
                  <a:pt x="1521682" y="519233"/>
                </a:lnTo>
                <a:lnTo>
                  <a:pt x="1524000" y="457200"/>
                </a:lnTo>
                <a:lnTo>
                  <a:pt x="1521682" y="395166"/>
                </a:lnTo>
                <a:lnTo>
                  <a:pt x="1514930" y="335668"/>
                </a:lnTo>
                <a:lnTo>
                  <a:pt x="1504047" y="279249"/>
                </a:lnTo>
                <a:lnTo>
                  <a:pt x="1489333" y="226455"/>
                </a:lnTo>
                <a:lnTo>
                  <a:pt x="1471092" y="177830"/>
                </a:lnTo>
                <a:lnTo>
                  <a:pt x="1449625" y="133921"/>
                </a:lnTo>
                <a:lnTo>
                  <a:pt x="1425235" y="95272"/>
                </a:lnTo>
                <a:lnTo>
                  <a:pt x="1398222" y="62427"/>
                </a:lnTo>
                <a:lnTo>
                  <a:pt x="1368891" y="35933"/>
                </a:lnTo>
                <a:lnTo>
                  <a:pt x="1304477" y="4174"/>
                </a:lnTo>
                <a:lnTo>
                  <a:pt x="1270000" y="0"/>
                </a:lnTo>
                <a:close/>
              </a:path>
            </a:pathLst>
          </a:custGeom>
          <a:solidFill>
            <a:srgbClr val="DA5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52390" y="4351401"/>
            <a:ext cx="1176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9554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Share  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exp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00984" y="4192523"/>
            <a:ext cx="1524000" cy="914400"/>
          </a:xfrm>
          <a:custGeom>
            <a:avLst/>
            <a:gdLst/>
            <a:ahLst/>
            <a:cxnLst/>
            <a:rect l="l" t="t" r="r" b="b"/>
            <a:pathLst>
              <a:path w="1524000" h="914400">
                <a:moveTo>
                  <a:pt x="1270000" y="0"/>
                </a:moveTo>
                <a:lnTo>
                  <a:pt x="0" y="0"/>
                </a:lnTo>
                <a:lnTo>
                  <a:pt x="34477" y="4174"/>
                </a:lnTo>
                <a:lnTo>
                  <a:pt x="67542" y="16333"/>
                </a:lnTo>
                <a:lnTo>
                  <a:pt x="128222" y="62427"/>
                </a:lnTo>
                <a:lnTo>
                  <a:pt x="155235" y="95272"/>
                </a:lnTo>
                <a:lnTo>
                  <a:pt x="179625" y="133921"/>
                </a:lnTo>
                <a:lnTo>
                  <a:pt x="201092" y="177830"/>
                </a:lnTo>
                <a:lnTo>
                  <a:pt x="219333" y="226455"/>
                </a:lnTo>
                <a:lnTo>
                  <a:pt x="234047" y="279249"/>
                </a:lnTo>
                <a:lnTo>
                  <a:pt x="244930" y="335668"/>
                </a:lnTo>
                <a:lnTo>
                  <a:pt x="251682" y="395166"/>
                </a:lnTo>
                <a:lnTo>
                  <a:pt x="254000" y="457200"/>
                </a:lnTo>
                <a:lnTo>
                  <a:pt x="251682" y="519233"/>
                </a:lnTo>
                <a:lnTo>
                  <a:pt x="244930" y="578731"/>
                </a:lnTo>
                <a:lnTo>
                  <a:pt x="234047" y="635150"/>
                </a:lnTo>
                <a:lnTo>
                  <a:pt x="219333" y="687944"/>
                </a:lnTo>
                <a:lnTo>
                  <a:pt x="201092" y="736569"/>
                </a:lnTo>
                <a:lnTo>
                  <a:pt x="179625" y="780478"/>
                </a:lnTo>
                <a:lnTo>
                  <a:pt x="155235" y="819127"/>
                </a:lnTo>
                <a:lnTo>
                  <a:pt x="128222" y="851972"/>
                </a:lnTo>
                <a:lnTo>
                  <a:pt x="98891" y="878466"/>
                </a:lnTo>
                <a:lnTo>
                  <a:pt x="34477" y="910225"/>
                </a:lnTo>
                <a:lnTo>
                  <a:pt x="0" y="914400"/>
                </a:lnTo>
                <a:lnTo>
                  <a:pt x="1270000" y="914400"/>
                </a:lnTo>
                <a:lnTo>
                  <a:pt x="1337542" y="898066"/>
                </a:lnTo>
                <a:lnTo>
                  <a:pt x="1398222" y="851972"/>
                </a:lnTo>
                <a:lnTo>
                  <a:pt x="1425235" y="819127"/>
                </a:lnTo>
                <a:lnTo>
                  <a:pt x="1449625" y="780478"/>
                </a:lnTo>
                <a:lnTo>
                  <a:pt x="1471092" y="736569"/>
                </a:lnTo>
                <a:lnTo>
                  <a:pt x="1489333" y="687944"/>
                </a:lnTo>
                <a:lnTo>
                  <a:pt x="1504047" y="635150"/>
                </a:lnTo>
                <a:lnTo>
                  <a:pt x="1514930" y="578731"/>
                </a:lnTo>
                <a:lnTo>
                  <a:pt x="1521682" y="519233"/>
                </a:lnTo>
                <a:lnTo>
                  <a:pt x="1524000" y="457200"/>
                </a:lnTo>
                <a:lnTo>
                  <a:pt x="1521682" y="395166"/>
                </a:lnTo>
                <a:lnTo>
                  <a:pt x="1514930" y="335668"/>
                </a:lnTo>
                <a:lnTo>
                  <a:pt x="1504047" y="279249"/>
                </a:lnTo>
                <a:lnTo>
                  <a:pt x="1489333" y="226455"/>
                </a:lnTo>
                <a:lnTo>
                  <a:pt x="1471092" y="177830"/>
                </a:lnTo>
                <a:lnTo>
                  <a:pt x="1449625" y="133921"/>
                </a:lnTo>
                <a:lnTo>
                  <a:pt x="1425235" y="95272"/>
                </a:lnTo>
                <a:lnTo>
                  <a:pt x="1398222" y="62427"/>
                </a:lnTo>
                <a:lnTo>
                  <a:pt x="1368891" y="35933"/>
                </a:lnTo>
                <a:lnTo>
                  <a:pt x="1304477" y="4174"/>
                </a:lnTo>
                <a:lnTo>
                  <a:pt x="1270000" y="0"/>
                </a:lnTo>
                <a:close/>
              </a:path>
            </a:pathLst>
          </a:custGeom>
          <a:solidFill>
            <a:srgbClr val="EC8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18991" y="4217670"/>
            <a:ext cx="1042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advise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00783" y="4192523"/>
            <a:ext cx="1524000" cy="914400"/>
          </a:xfrm>
          <a:custGeom>
            <a:avLst/>
            <a:gdLst/>
            <a:ahLst/>
            <a:cxnLst/>
            <a:rect l="l" t="t" r="r" b="b"/>
            <a:pathLst>
              <a:path w="1524000" h="914400">
                <a:moveTo>
                  <a:pt x="1270000" y="0"/>
                </a:moveTo>
                <a:lnTo>
                  <a:pt x="0" y="0"/>
                </a:lnTo>
                <a:lnTo>
                  <a:pt x="34477" y="4174"/>
                </a:lnTo>
                <a:lnTo>
                  <a:pt x="67542" y="16333"/>
                </a:lnTo>
                <a:lnTo>
                  <a:pt x="128222" y="62427"/>
                </a:lnTo>
                <a:lnTo>
                  <a:pt x="155235" y="95272"/>
                </a:lnTo>
                <a:lnTo>
                  <a:pt x="179625" y="133921"/>
                </a:lnTo>
                <a:lnTo>
                  <a:pt x="201092" y="177830"/>
                </a:lnTo>
                <a:lnTo>
                  <a:pt x="219333" y="226455"/>
                </a:lnTo>
                <a:lnTo>
                  <a:pt x="234047" y="279249"/>
                </a:lnTo>
                <a:lnTo>
                  <a:pt x="244930" y="335668"/>
                </a:lnTo>
                <a:lnTo>
                  <a:pt x="251682" y="395166"/>
                </a:lnTo>
                <a:lnTo>
                  <a:pt x="254000" y="457200"/>
                </a:lnTo>
                <a:lnTo>
                  <a:pt x="251682" y="519233"/>
                </a:lnTo>
                <a:lnTo>
                  <a:pt x="244930" y="578731"/>
                </a:lnTo>
                <a:lnTo>
                  <a:pt x="234047" y="635150"/>
                </a:lnTo>
                <a:lnTo>
                  <a:pt x="219333" y="687944"/>
                </a:lnTo>
                <a:lnTo>
                  <a:pt x="201092" y="736569"/>
                </a:lnTo>
                <a:lnTo>
                  <a:pt x="179625" y="780478"/>
                </a:lnTo>
                <a:lnTo>
                  <a:pt x="155235" y="819127"/>
                </a:lnTo>
                <a:lnTo>
                  <a:pt x="128222" y="851972"/>
                </a:lnTo>
                <a:lnTo>
                  <a:pt x="98891" y="878466"/>
                </a:lnTo>
                <a:lnTo>
                  <a:pt x="34477" y="910225"/>
                </a:lnTo>
                <a:lnTo>
                  <a:pt x="0" y="914400"/>
                </a:lnTo>
                <a:lnTo>
                  <a:pt x="1270000" y="914400"/>
                </a:lnTo>
                <a:lnTo>
                  <a:pt x="1337542" y="898066"/>
                </a:lnTo>
                <a:lnTo>
                  <a:pt x="1398222" y="851972"/>
                </a:lnTo>
                <a:lnTo>
                  <a:pt x="1425235" y="819127"/>
                </a:lnTo>
                <a:lnTo>
                  <a:pt x="1449625" y="780478"/>
                </a:lnTo>
                <a:lnTo>
                  <a:pt x="1471092" y="736569"/>
                </a:lnTo>
                <a:lnTo>
                  <a:pt x="1489333" y="687944"/>
                </a:lnTo>
                <a:lnTo>
                  <a:pt x="1504047" y="635150"/>
                </a:lnTo>
                <a:lnTo>
                  <a:pt x="1514930" y="578731"/>
                </a:lnTo>
                <a:lnTo>
                  <a:pt x="1521682" y="519233"/>
                </a:lnTo>
                <a:lnTo>
                  <a:pt x="1524000" y="457200"/>
                </a:lnTo>
                <a:lnTo>
                  <a:pt x="1521682" y="395166"/>
                </a:lnTo>
                <a:lnTo>
                  <a:pt x="1514930" y="335668"/>
                </a:lnTo>
                <a:lnTo>
                  <a:pt x="1504047" y="279249"/>
                </a:lnTo>
                <a:lnTo>
                  <a:pt x="1489333" y="226455"/>
                </a:lnTo>
                <a:lnTo>
                  <a:pt x="1471092" y="177830"/>
                </a:lnTo>
                <a:lnTo>
                  <a:pt x="1449625" y="133921"/>
                </a:lnTo>
                <a:lnTo>
                  <a:pt x="1425235" y="95272"/>
                </a:lnTo>
                <a:lnTo>
                  <a:pt x="1398222" y="62427"/>
                </a:lnTo>
                <a:lnTo>
                  <a:pt x="1368891" y="35933"/>
                </a:lnTo>
                <a:lnTo>
                  <a:pt x="1304477" y="4174"/>
                </a:lnTo>
                <a:lnTo>
                  <a:pt x="1270000" y="0"/>
                </a:lnTo>
                <a:close/>
              </a:path>
            </a:pathLst>
          </a:custGeom>
          <a:solidFill>
            <a:srgbClr val="F7C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03222" y="4350766"/>
            <a:ext cx="1207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marR="5080" indent="-30353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Kno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42082" y="6207963"/>
            <a:ext cx="3261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0375" algn="l"/>
              </a:tabLst>
            </a:pPr>
            <a:r>
              <a:rPr sz="2000" b="1" spc="50" dirty="0">
                <a:solidFill>
                  <a:srgbClr val="FFFFFF"/>
                </a:solidFill>
                <a:latin typeface="Cambria"/>
                <a:cs typeface="Cambria"/>
              </a:rPr>
              <a:t>LEAD</a:t>
            </a:r>
            <a:r>
              <a:rPr sz="20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90" dirty="0">
                <a:solidFill>
                  <a:srgbClr val="FFFFFF"/>
                </a:solidFill>
                <a:latin typeface="Cambria"/>
                <a:cs typeface="Cambria"/>
              </a:rPr>
              <a:t>&amp;</a:t>
            </a:r>
            <a:r>
              <a:rPr sz="20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TELL	</a:t>
            </a:r>
            <a:r>
              <a:rPr sz="2000" b="1" spc="340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DIRECTIVE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08733" y="2075129"/>
            <a:ext cx="12484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Tahoma"/>
                <a:cs typeface="Tahoma"/>
              </a:rPr>
              <a:t>COAC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ING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42861" y="4587697"/>
            <a:ext cx="14084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b="1" spc="-40" dirty="0">
                <a:solidFill>
                  <a:srgbClr val="FFFFFF"/>
                </a:solidFill>
                <a:latin typeface="Tahoma"/>
                <a:cs typeface="Tahoma"/>
              </a:rPr>
              <a:t>ENT</a:t>
            </a: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RING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548766"/>
            <a:ext cx="77317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solidFill>
                  <a:srgbClr val="006882"/>
                </a:solidFill>
              </a:rPr>
              <a:t>Qualities </a:t>
            </a:r>
            <a:r>
              <a:rPr sz="4400" spc="-165" dirty="0">
                <a:solidFill>
                  <a:srgbClr val="006882"/>
                </a:solidFill>
              </a:rPr>
              <a:t>of </a:t>
            </a:r>
            <a:r>
              <a:rPr sz="4400" spc="-85" dirty="0">
                <a:solidFill>
                  <a:srgbClr val="006882"/>
                </a:solidFill>
              </a:rPr>
              <a:t>modern</a:t>
            </a:r>
            <a:r>
              <a:rPr sz="4400" spc="-380" dirty="0">
                <a:solidFill>
                  <a:srgbClr val="006882"/>
                </a:solidFill>
              </a:rPr>
              <a:t> </a:t>
            </a:r>
            <a:r>
              <a:rPr sz="4400" spc="-145" dirty="0">
                <a:solidFill>
                  <a:srgbClr val="006882"/>
                </a:solidFill>
              </a:rPr>
              <a:t>mentors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96240" y="162915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80">
                <a:moveTo>
                  <a:pt x="611885" y="0"/>
                </a:moveTo>
                <a:lnTo>
                  <a:pt x="564067" y="1840"/>
                </a:lnTo>
                <a:lnTo>
                  <a:pt x="517255" y="7272"/>
                </a:lnTo>
                <a:lnTo>
                  <a:pt x="471586" y="16159"/>
                </a:lnTo>
                <a:lnTo>
                  <a:pt x="427195" y="28365"/>
                </a:lnTo>
                <a:lnTo>
                  <a:pt x="384219" y="43754"/>
                </a:lnTo>
                <a:lnTo>
                  <a:pt x="342794" y="62190"/>
                </a:lnTo>
                <a:lnTo>
                  <a:pt x="303055" y="83537"/>
                </a:lnTo>
                <a:lnTo>
                  <a:pt x="265140" y="107659"/>
                </a:lnTo>
                <a:lnTo>
                  <a:pt x="229182" y="134420"/>
                </a:lnTo>
                <a:lnTo>
                  <a:pt x="195320" y="163684"/>
                </a:lnTo>
                <a:lnTo>
                  <a:pt x="163689" y="195315"/>
                </a:lnTo>
                <a:lnTo>
                  <a:pt x="134424" y="229177"/>
                </a:lnTo>
                <a:lnTo>
                  <a:pt x="107663" y="265134"/>
                </a:lnTo>
                <a:lnTo>
                  <a:pt x="83540" y="303050"/>
                </a:lnTo>
                <a:lnTo>
                  <a:pt x="62192" y="342788"/>
                </a:lnTo>
                <a:lnTo>
                  <a:pt x="43756" y="384214"/>
                </a:lnTo>
                <a:lnTo>
                  <a:pt x="28366" y="427191"/>
                </a:lnTo>
                <a:lnTo>
                  <a:pt x="16160" y="471582"/>
                </a:lnTo>
                <a:lnTo>
                  <a:pt x="7273" y="517252"/>
                </a:lnTo>
                <a:lnTo>
                  <a:pt x="1840" y="564065"/>
                </a:lnTo>
                <a:lnTo>
                  <a:pt x="0" y="611886"/>
                </a:lnTo>
                <a:lnTo>
                  <a:pt x="1840" y="659706"/>
                </a:lnTo>
                <a:lnTo>
                  <a:pt x="7273" y="706519"/>
                </a:lnTo>
                <a:lnTo>
                  <a:pt x="16160" y="752189"/>
                </a:lnTo>
                <a:lnTo>
                  <a:pt x="28366" y="796580"/>
                </a:lnTo>
                <a:lnTo>
                  <a:pt x="43756" y="839557"/>
                </a:lnTo>
                <a:lnTo>
                  <a:pt x="62192" y="880983"/>
                </a:lnTo>
                <a:lnTo>
                  <a:pt x="83540" y="920721"/>
                </a:lnTo>
                <a:lnTo>
                  <a:pt x="107663" y="958637"/>
                </a:lnTo>
                <a:lnTo>
                  <a:pt x="134424" y="994594"/>
                </a:lnTo>
                <a:lnTo>
                  <a:pt x="163689" y="1028456"/>
                </a:lnTo>
                <a:lnTo>
                  <a:pt x="195320" y="1060087"/>
                </a:lnTo>
                <a:lnTo>
                  <a:pt x="229182" y="1089351"/>
                </a:lnTo>
                <a:lnTo>
                  <a:pt x="265140" y="1116112"/>
                </a:lnTo>
                <a:lnTo>
                  <a:pt x="303055" y="1140234"/>
                </a:lnTo>
                <a:lnTo>
                  <a:pt x="342794" y="1161581"/>
                </a:lnTo>
                <a:lnTo>
                  <a:pt x="384219" y="1180017"/>
                </a:lnTo>
                <a:lnTo>
                  <a:pt x="427195" y="1195406"/>
                </a:lnTo>
                <a:lnTo>
                  <a:pt x="471586" y="1207612"/>
                </a:lnTo>
                <a:lnTo>
                  <a:pt x="517255" y="1216499"/>
                </a:lnTo>
                <a:lnTo>
                  <a:pt x="564067" y="1221931"/>
                </a:lnTo>
                <a:lnTo>
                  <a:pt x="611885" y="1223772"/>
                </a:lnTo>
                <a:lnTo>
                  <a:pt x="659706" y="1221931"/>
                </a:lnTo>
                <a:lnTo>
                  <a:pt x="706519" y="1216499"/>
                </a:lnTo>
                <a:lnTo>
                  <a:pt x="752189" y="1207612"/>
                </a:lnTo>
                <a:lnTo>
                  <a:pt x="796580" y="1195406"/>
                </a:lnTo>
                <a:lnTo>
                  <a:pt x="839557" y="1180017"/>
                </a:lnTo>
                <a:lnTo>
                  <a:pt x="880983" y="1161581"/>
                </a:lnTo>
                <a:lnTo>
                  <a:pt x="920721" y="1140234"/>
                </a:lnTo>
                <a:lnTo>
                  <a:pt x="958637" y="1116112"/>
                </a:lnTo>
                <a:lnTo>
                  <a:pt x="994594" y="1089351"/>
                </a:lnTo>
                <a:lnTo>
                  <a:pt x="1028456" y="1060087"/>
                </a:lnTo>
                <a:lnTo>
                  <a:pt x="1060087" y="1028456"/>
                </a:lnTo>
                <a:lnTo>
                  <a:pt x="1089351" y="994594"/>
                </a:lnTo>
                <a:lnTo>
                  <a:pt x="1116112" y="958637"/>
                </a:lnTo>
                <a:lnTo>
                  <a:pt x="1140234" y="920721"/>
                </a:lnTo>
                <a:lnTo>
                  <a:pt x="1161581" y="880983"/>
                </a:lnTo>
                <a:lnTo>
                  <a:pt x="1180017" y="839557"/>
                </a:lnTo>
                <a:lnTo>
                  <a:pt x="1195406" y="796580"/>
                </a:lnTo>
                <a:lnTo>
                  <a:pt x="1207612" y="752189"/>
                </a:lnTo>
                <a:lnTo>
                  <a:pt x="1216499" y="706519"/>
                </a:lnTo>
                <a:lnTo>
                  <a:pt x="1221931" y="659706"/>
                </a:lnTo>
                <a:lnTo>
                  <a:pt x="1223772" y="611886"/>
                </a:lnTo>
                <a:lnTo>
                  <a:pt x="1221931" y="564065"/>
                </a:lnTo>
                <a:lnTo>
                  <a:pt x="1216499" y="517252"/>
                </a:lnTo>
                <a:lnTo>
                  <a:pt x="1207612" y="471582"/>
                </a:lnTo>
                <a:lnTo>
                  <a:pt x="1195406" y="427191"/>
                </a:lnTo>
                <a:lnTo>
                  <a:pt x="1180017" y="384214"/>
                </a:lnTo>
                <a:lnTo>
                  <a:pt x="1161581" y="342788"/>
                </a:lnTo>
                <a:lnTo>
                  <a:pt x="1140234" y="303050"/>
                </a:lnTo>
                <a:lnTo>
                  <a:pt x="1116112" y="265134"/>
                </a:lnTo>
                <a:lnTo>
                  <a:pt x="1089351" y="229177"/>
                </a:lnTo>
                <a:lnTo>
                  <a:pt x="1060087" y="195315"/>
                </a:lnTo>
                <a:lnTo>
                  <a:pt x="1028456" y="163684"/>
                </a:lnTo>
                <a:lnTo>
                  <a:pt x="994594" y="134420"/>
                </a:lnTo>
                <a:lnTo>
                  <a:pt x="958637" y="107659"/>
                </a:lnTo>
                <a:lnTo>
                  <a:pt x="920721" y="83537"/>
                </a:lnTo>
                <a:lnTo>
                  <a:pt x="880983" y="62190"/>
                </a:lnTo>
                <a:lnTo>
                  <a:pt x="839557" y="43754"/>
                </a:lnTo>
                <a:lnTo>
                  <a:pt x="796580" y="28365"/>
                </a:lnTo>
                <a:lnTo>
                  <a:pt x="752189" y="16159"/>
                </a:lnTo>
                <a:lnTo>
                  <a:pt x="706519" y="7272"/>
                </a:lnTo>
                <a:lnTo>
                  <a:pt x="659706" y="1840"/>
                </a:lnTo>
                <a:lnTo>
                  <a:pt x="61188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455" y="170078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80">
                <a:moveTo>
                  <a:pt x="611886" y="0"/>
                </a:moveTo>
                <a:lnTo>
                  <a:pt x="564065" y="1840"/>
                </a:lnTo>
                <a:lnTo>
                  <a:pt x="517252" y="7272"/>
                </a:lnTo>
                <a:lnTo>
                  <a:pt x="471582" y="16159"/>
                </a:lnTo>
                <a:lnTo>
                  <a:pt x="427191" y="28365"/>
                </a:lnTo>
                <a:lnTo>
                  <a:pt x="384214" y="43754"/>
                </a:lnTo>
                <a:lnTo>
                  <a:pt x="342788" y="62190"/>
                </a:lnTo>
                <a:lnTo>
                  <a:pt x="303050" y="83537"/>
                </a:lnTo>
                <a:lnTo>
                  <a:pt x="265134" y="107659"/>
                </a:lnTo>
                <a:lnTo>
                  <a:pt x="229177" y="134420"/>
                </a:lnTo>
                <a:lnTo>
                  <a:pt x="195315" y="163684"/>
                </a:lnTo>
                <a:lnTo>
                  <a:pt x="163684" y="195315"/>
                </a:lnTo>
                <a:lnTo>
                  <a:pt x="134420" y="229177"/>
                </a:lnTo>
                <a:lnTo>
                  <a:pt x="107659" y="265134"/>
                </a:lnTo>
                <a:lnTo>
                  <a:pt x="83537" y="303050"/>
                </a:lnTo>
                <a:lnTo>
                  <a:pt x="62190" y="342788"/>
                </a:lnTo>
                <a:lnTo>
                  <a:pt x="43754" y="384214"/>
                </a:lnTo>
                <a:lnTo>
                  <a:pt x="28365" y="427191"/>
                </a:lnTo>
                <a:lnTo>
                  <a:pt x="16159" y="471582"/>
                </a:lnTo>
                <a:lnTo>
                  <a:pt x="7272" y="517252"/>
                </a:lnTo>
                <a:lnTo>
                  <a:pt x="1840" y="564065"/>
                </a:lnTo>
                <a:lnTo>
                  <a:pt x="0" y="611886"/>
                </a:lnTo>
                <a:lnTo>
                  <a:pt x="1840" y="659706"/>
                </a:lnTo>
                <a:lnTo>
                  <a:pt x="7272" y="706519"/>
                </a:lnTo>
                <a:lnTo>
                  <a:pt x="16159" y="752189"/>
                </a:lnTo>
                <a:lnTo>
                  <a:pt x="28365" y="796580"/>
                </a:lnTo>
                <a:lnTo>
                  <a:pt x="43754" y="839557"/>
                </a:lnTo>
                <a:lnTo>
                  <a:pt x="62190" y="880983"/>
                </a:lnTo>
                <a:lnTo>
                  <a:pt x="83537" y="920721"/>
                </a:lnTo>
                <a:lnTo>
                  <a:pt x="107659" y="958637"/>
                </a:lnTo>
                <a:lnTo>
                  <a:pt x="134420" y="994594"/>
                </a:lnTo>
                <a:lnTo>
                  <a:pt x="163684" y="1028456"/>
                </a:lnTo>
                <a:lnTo>
                  <a:pt x="195315" y="1060087"/>
                </a:lnTo>
                <a:lnTo>
                  <a:pt x="229177" y="1089351"/>
                </a:lnTo>
                <a:lnTo>
                  <a:pt x="265134" y="1116112"/>
                </a:lnTo>
                <a:lnTo>
                  <a:pt x="303050" y="1140234"/>
                </a:lnTo>
                <a:lnTo>
                  <a:pt x="342788" y="1161581"/>
                </a:lnTo>
                <a:lnTo>
                  <a:pt x="384214" y="1180017"/>
                </a:lnTo>
                <a:lnTo>
                  <a:pt x="427191" y="1195406"/>
                </a:lnTo>
                <a:lnTo>
                  <a:pt x="471582" y="1207612"/>
                </a:lnTo>
                <a:lnTo>
                  <a:pt x="517252" y="1216499"/>
                </a:lnTo>
                <a:lnTo>
                  <a:pt x="564065" y="1221931"/>
                </a:lnTo>
                <a:lnTo>
                  <a:pt x="611886" y="1223771"/>
                </a:lnTo>
                <a:lnTo>
                  <a:pt x="659706" y="1221931"/>
                </a:lnTo>
                <a:lnTo>
                  <a:pt x="706519" y="1216499"/>
                </a:lnTo>
                <a:lnTo>
                  <a:pt x="752189" y="1207612"/>
                </a:lnTo>
                <a:lnTo>
                  <a:pt x="796580" y="1195406"/>
                </a:lnTo>
                <a:lnTo>
                  <a:pt x="839557" y="1180017"/>
                </a:lnTo>
                <a:lnTo>
                  <a:pt x="880983" y="1161581"/>
                </a:lnTo>
                <a:lnTo>
                  <a:pt x="920721" y="1140234"/>
                </a:lnTo>
                <a:lnTo>
                  <a:pt x="958637" y="1116112"/>
                </a:lnTo>
                <a:lnTo>
                  <a:pt x="994594" y="1089351"/>
                </a:lnTo>
                <a:lnTo>
                  <a:pt x="1028456" y="1060087"/>
                </a:lnTo>
                <a:lnTo>
                  <a:pt x="1060087" y="1028456"/>
                </a:lnTo>
                <a:lnTo>
                  <a:pt x="1089351" y="994594"/>
                </a:lnTo>
                <a:lnTo>
                  <a:pt x="1116112" y="958637"/>
                </a:lnTo>
                <a:lnTo>
                  <a:pt x="1140234" y="920721"/>
                </a:lnTo>
                <a:lnTo>
                  <a:pt x="1161581" y="880983"/>
                </a:lnTo>
                <a:lnTo>
                  <a:pt x="1180017" y="839557"/>
                </a:lnTo>
                <a:lnTo>
                  <a:pt x="1195406" y="796580"/>
                </a:lnTo>
                <a:lnTo>
                  <a:pt x="1207612" y="752189"/>
                </a:lnTo>
                <a:lnTo>
                  <a:pt x="1216499" y="706519"/>
                </a:lnTo>
                <a:lnTo>
                  <a:pt x="1221931" y="659706"/>
                </a:lnTo>
                <a:lnTo>
                  <a:pt x="1223771" y="611886"/>
                </a:lnTo>
                <a:lnTo>
                  <a:pt x="1221931" y="564065"/>
                </a:lnTo>
                <a:lnTo>
                  <a:pt x="1216499" y="517252"/>
                </a:lnTo>
                <a:lnTo>
                  <a:pt x="1207612" y="471582"/>
                </a:lnTo>
                <a:lnTo>
                  <a:pt x="1195406" y="427191"/>
                </a:lnTo>
                <a:lnTo>
                  <a:pt x="1180017" y="384214"/>
                </a:lnTo>
                <a:lnTo>
                  <a:pt x="1161581" y="342788"/>
                </a:lnTo>
                <a:lnTo>
                  <a:pt x="1140234" y="303050"/>
                </a:lnTo>
                <a:lnTo>
                  <a:pt x="1116112" y="265134"/>
                </a:lnTo>
                <a:lnTo>
                  <a:pt x="1089351" y="229177"/>
                </a:lnTo>
                <a:lnTo>
                  <a:pt x="1060087" y="195315"/>
                </a:lnTo>
                <a:lnTo>
                  <a:pt x="1028456" y="163684"/>
                </a:lnTo>
                <a:lnTo>
                  <a:pt x="994594" y="134420"/>
                </a:lnTo>
                <a:lnTo>
                  <a:pt x="958637" y="107659"/>
                </a:lnTo>
                <a:lnTo>
                  <a:pt x="920721" y="83537"/>
                </a:lnTo>
                <a:lnTo>
                  <a:pt x="880983" y="62190"/>
                </a:lnTo>
                <a:lnTo>
                  <a:pt x="839557" y="43754"/>
                </a:lnTo>
                <a:lnTo>
                  <a:pt x="796580" y="28365"/>
                </a:lnTo>
                <a:lnTo>
                  <a:pt x="752189" y="16159"/>
                </a:lnTo>
                <a:lnTo>
                  <a:pt x="706519" y="7272"/>
                </a:lnTo>
                <a:lnTo>
                  <a:pt x="659706" y="1840"/>
                </a:lnTo>
                <a:lnTo>
                  <a:pt x="611886" y="0"/>
                </a:lnTo>
                <a:close/>
              </a:path>
            </a:pathLst>
          </a:custGeom>
          <a:solidFill>
            <a:srgbClr val="00D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4300" y="170078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80">
                <a:moveTo>
                  <a:pt x="611886" y="0"/>
                </a:moveTo>
                <a:lnTo>
                  <a:pt x="564065" y="1840"/>
                </a:lnTo>
                <a:lnTo>
                  <a:pt x="517252" y="7272"/>
                </a:lnTo>
                <a:lnTo>
                  <a:pt x="471582" y="16159"/>
                </a:lnTo>
                <a:lnTo>
                  <a:pt x="427191" y="28365"/>
                </a:lnTo>
                <a:lnTo>
                  <a:pt x="384214" y="43754"/>
                </a:lnTo>
                <a:lnTo>
                  <a:pt x="342788" y="62190"/>
                </a:lnTo>
                <a:lnTo>
                  <a:pt x="303050" y="83537"/>
                </a:lnTo>
                <a:lnTo>
                  <a:pt x="265134" y="107659"/>
                </a:lnTo>
                <a:lnTo>
                  <a:pt x="229177" y="134420"/>
                </a:lnTo>
                <a:lnTo>
                  <a:pt x="195315" y="163684"/>
                </a:lnTo>
                <a:lnTo>
                  <a:pt x="163684" y="195315"/>
                </a:lnTo>
                <a:lnTo>
                  <a:pt x="134420" y="229177"/>
                </a:lnTo>
                <a:lnTo>
                  <a:pt x="107659" y="265134"/>
                </a:lnTo>
                <a:lnTo>
                  <a:pt x="83537" y="303050"/>
                </a:lnTo>
                <a:lnTo>
                  <a:pt x="62190" y="342788"/>
                </a:lnTo>
                <a:lnTo>
                  <a:pt x="43754" y="384214"/>
                </a:lnTo>
                <a:lnTo>
                  <a:pt x="28365" y="427191"/>
                </a:lnTo>
                <a:lnTo>
                  <a:pt x="16159" y="471582"/>
                </a:lnTo>
                <a:lnTo>
                  <a:pt x="7272" y="517252"/>
                </a:lnTo>
                <a:lnTo>
                  <a:pt x="1840" y="564065"/>
                </a:lnTo>
                <a:lnTo>
                  <a:pt x="0" y="611886"/>
                </a:lnTo>
                <a:lnTo>
                  <a:pt x="1840" y="659706"/>
                </a:lnTo>
                <a:lnTo>
                  <a:pt x="7272" y="706519"/>
                </a:lnTo>
                <a:lnTo>
                  <a:pt x="16159" y="752189"/>
                </a:lnTo>
                <a:lnTo>
                  <a:pt x="28365" y="796580"/>
                </a:lnTo>
                <a:lnTo>
                  <a:pt x="43754" y="839557"/>
                </a:lnTo>
                <a:lnTo>
                  <a:pt x="62190" y="880983"/>
                </a:lnTo>
                <a:lnTo>
                  <a:pt x="83537" y="920721"/>
                </a:lnTo>
                <a:lnTo>
                  <a:pt x="107659" y="958637"/>
                </a:lnTo>
                <a:lnTo>
                  <a:pt x="134420" y="994594"/>
                </a:lnTo>
                <a:lnTo>
                  <a:pt x="163684" y="1028456"/>
                </a:lnTo>
                <a:lnTo>
                  <a:pt x="195315" y="1060087"/>
                </a:lnTo>
                <a:lnTo>
                  <a:pt x="229177" y="1089351"/>
                </a:lnTo>
                <a:lnTo>
                  <a:pt x="265134" y="1116112"/>
                </a:lnTo>
                <a:lnTo>
                  <a:pt x="303050" y="1140234"/>
                </a:lnTo>
                <a:lnTo>
                  <a:pt x="342788" y="1161581"/>
                </a:lnTo>
                <a:lnTo>
                  <a:pt x="384214" y="1180017"/>
                </a:lnTo>
                <a:lnTo>
                  <a:pt x="427191" y="1195406"/>
                </a:lnTo>
                <a:lnTo>
                  <a:pt x="471582" y="1207612"/>
                </a:lnTo>
                <a:lnTo>
                  <a:pt x="517252" y="1216499"/>
                </a:lnTo>
                <a:lnTo>
                  <a:pt x="564065" y="1221931"/>
                </a:lnTo>
                <a:lnTo>
                  <a:pt x="611886" y="1223771"/>
                </a:lnTo>
                <a:lnTo>
                  <a:pt x="659706" y="1221931"/>
                </a:lnTo>
                <a:lnTo>
                  <a:pt x="706519" y="1216499"/>
                </a:lnTo>
                <a:lnTo>
                  <a:pt x="752189" y="1207612"/>
                </a:lnTo>
                <a:lnTo>
                  <a:pt x="796580" y="1195406"/>
                </a:lnTo>
                <a:lnTo>
                  <a:pt x="839557" y="1180017"/>
                </a:lnTo>
                <a:lnTo>
                  <a:pt x="880983" y="1161581"/>
                </a:lnTo>
                <a:lnTo>
                  <a:pt x="920721" y="1140234"/>
                </a:lnTo>
                <a:lnTo>
                  <a:pt x="958637" y="1116112"/>
                </a:lnTo>
                <a:lnTo>
                  <a:pt x="994594" y="1089351"/>
                </a:lnTo>
                <a:lnTo>
                  <a:pt x="1028456" y="1060087"/>
                </a:lnTo>
                <a:lnTo>
                  <a:pt x="1060087" y="1028456"/>
                </a:lnTo>
                <a:lnTo>
                  <a:pt x="1089351" y="994594"/>
                </a:lnTo>
                <a:lnTo>
                  <a:pt x="1116112" y="958637"/>
                </a:lnTo>
                <a:lnTo>
                  <a:pt x="1140234" y="920721"/>
                </a:lnTo>
                <a:lnTo>
                  <a:pt x="1161581" y="880983"/>
                </a:lnTo>
                <a:lnTo>
                  <a:pt x="1180017" y="839557"/>
                </a:lnTo>
                <a:lnTo>
                  <a:pt x="1195406" y="796580"/>
                </a:lnTo>
                <a:lnTo>
                  <a:pt x="1207612" y="752189"/>
                </a:lnTo>
                <a:lnTo>
                  <a:pt x="1216499" y="706519"/>
                </a:lnTo>
                <a:lnTo>
                  <a:pt x="1221931" y="659706"/>
                </a:lnTo>
                <a:lnTo>
                  <a:pt x="1223772" y="611886"/>
                </a:lnTo>
                <a:lnTo>
                  <a:pt x="1221931" y="564065"/>
                </a:lnTo>
                <a:lnTo>
                  <a:pt x="1216499" y="517252"/>
                </a:lnTo>
                <a:lnTo>
                  <a:pt x="1207612" y="471582"/>
                </a:lnTo>
                <a:lnTo>
                  <a:pt x="1195406" y="427191"/>
                </a:lnTo>
                <a:lnTo>
                  <a:pt x="1180017" y="384214"/>
                </a:lnTo>
                <a:lnTo>
                  <a:pt x="1161581" y="342788"/>
                </a:lnTo>
                <a:lnTo>
                  <a:pt x="1140234" y="303050"/>
                </a:lnTo>
                <a:lnTo>
                  <a:pt x="1116112" y="265134"/>
                </a:lnTo>
                <a:lnTo>
                  <a:pt x="1089351" y="229177"/>
                </a:lnTo>
                <a:lnTo>
                  <a:pt x="1060087" y="195315"/>
                </a:lnTo>
                <a:lnTo>
                  <a:pt x="1028456" y="163684"/>
                </a:lnTo>
                <a:lnTo>
                  <a:pt x="994594" y="134420"/>
                </a:lnTo>
                <a:lnTo>
                  <a:pt x="958637" y="107659"/>
                </a:lnTo>
                <a:lnTo>
                  <a:pt x="920721" y="83537"/>
                </a:lnTo>
                <a:lnTo>
                  <a:pt x="880983" y="62190"/>
                </a:lnTo>
                <a:lnTo>
                  <a:pt x="839557" y="43754"/>
                </a:lnTo>
                <a:lnTo>
                  <a:pt x="796580" y="28365"/>
                </a:lnTo>
                <a:lnTo>
                  <a:pt x="752189" y="16159"/>
                </a:lnTo>
                <a:lnTo>
                  <a:pt x="706519" y="7272"/>
                </a:lnTo>
                <a:lnTo>
                  <a:pt x="659706" y="1840"/>
                </a:lnTo>
                <a:lnTo>
                  <a:pt x="61188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4144" y="170078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80">
                <a:moveTo>
                  <a:pt x="611885" y="0"/>
                </a:moveTo>
                <a:lnTo>
                  <a:pt x="564065" y="1840"/>
                </a:lnTo>
                <a:lnTo>
                  <a:pt x="517252" y="7272"/>
                </a:lnTo>
                <a:lnTo>
                  <a:pt x="471582" y="16159"/>
                </a:lnTo>
                <a:lnTo>
                  <a:pt x="427191" y="28365"/>
                </a:lnTo>
                <a:lnTo>
                  <a:pt x="384214" y="43754"/>
                </a:lnTo>
                <a:lnTo>
                  <a:pt x="342788" y="62190"/>
                </a:lnTo>
                <a:lnTo>
                  <a:pt x="303050" y="83537"/>
                </a:lnTo>
                <a:lnTo>
                  <a:pt x="265134" y="107659"/>
                </a:lnTo>
                <a:lnTo>
                  <a:pt x="229177" y="134420"/>
                </a:lnTo>
                <a:lnTo>
                  <a:pt x="195315" y="163684"/>
                </a:lnTo>
                <a:lnTo>
                  <a:pt x="163684" y="195315"/>
                </a:lnTo>
                <a:lnTo>
                  <a:pt x="134420" y="229177"/>
                </a:lnTo>
                <a:lnTo>
                  <a:pt x="107659" y="265134"/>
                </a:lnTo>
                <a:lnTo>
                  <a:pt x="83537" y="303050"/>
                </a:lnTo>
                <a:lnTo>
                  <a:pt x="62190" y="342788"/>
                </a:lnTo>
                <a:lnTo>
                  <a:pt x="43754" y="384214"/>
                </a:lnTo>
                <a:lnTo>
                  <a:pt x="28365" y="427191"/>
                </a:lnTo>
                <a:lnTo>
                  <a:pt x="16159" y="471582"/>
                </a:lnTo>
                <a:lnTo>
                  <a:pt x="7272" y="517252"/>
                </a:lnTo>
                <a:lnTo>
                  <a:pt x="1840" y="564065"/>
                </a:lnTo>
                <a:lnTo>
                  <a:pt x="0" y="611886"/>
                </a:lnTo>
                <a:lnTo>
                  <a:pt x="1840" y="659706"/>
                </a:lnTo>
                <a:lnTo>
                  <a:pt x="7272" y="706519"/>
                </a:lnTo>
                <a:lnTo>
                  <a:pt x="16159" y="752189"/>
                </a:lnTo>
                <a:lnTo>
                  <a:pt x="28365" y="796580"/>
                </a:lnTo>
                <a:lnTo>
                  <a:pt x="43754" y="839557"/>
                </a:lnTo>
                <a:lnTo>
                  <a:pt x="62190" y="880983"/>
                </a:lnTo>
                <a:lnTo>
                  <a:pt x="83537" y="920721"/>
                </a:lnTo>
                <a:lnTo>
                  <a:pt x="107659" y="958637"/>
                </a:lnTo>
                <a:lnTo>
                  <a:pt x="134420" y="994594"/>
                </a:lnTo>
                <a:lnTo>
                  <a:pt x="163684" y="1028456"/>
                </a:lnTo>
                <a:lnTo>
                  <a:pt x="195315" y="1060087"/>
                </a:lnTo>
                <a:lnTo>
                  <a:pt x="229177" y="1089351"/>
                </a:lnTo>
                <a:lnTo>
                  <a:pt x="265134" y="1116112"/>
                </a:lnTo>
                <a:lnTo>
                  <a:pt x="303050" y="1140234"/>
                </a:lnTo>
                <a:lnTo>
                  <a:pt x="342788" y="1161581"/>
                </a:lnTo>
                <a:lnTo>
                  <a:pt x="384214" y="1180017"/>
                </a:lnTo>
                <a:lnTo>
                  <a:pt x="427191" y="1195406"/>
                </a:lnTo>
                <a:lnTo>
                  <a:pt x="471582" y="1207612"/>
                </a:lnTo>
                <a:lnTo>
                  <a:pt x="517252" y="1216499"/>
                </a:lnTo>
                <a:lnTo>
                  <a:pt x="564065" y="1221931"/>
                </a:lnTo>
                <a:lnTo>
                  <a:pt x="611885" y="1223771"/>
                </a:lnTo>
                <a:lnTo>
                  <a:pt x="659706" y="1221931"/>
                </a:lnTo>
                <a:lnTo>
                  <a:pt x="706519" y="1216499"/>
                </a:lnTo>
                <a:lnTo>
                  <a:pt x="752189" y="1207612"/>
                </a:lnTo>
                <a:lnTo>
                  <a:pt x="796580" y="1195406"/>
                </a:lnTo>
                <a:lnTo>
                  <a:pt x="839557" y="1180017"/>
                </a:lnTo>
                <a:lnTo>
                  <a:pt x="880983" y="1161581"/>
                </a:lnTo>
                <a:lnTo>
                  <a:pt x="920721" y="1140234"/>
                </a:lnTo>
                <a:lnTo>
                  <a:pt x="958637" y="1116112"/>
                </a:lnTo>
                <a:lnTo>
                  <a:pt x="994594" y="1089351"/>
                </a:lnTo>
                <a:lnTo>
                  <a:pt x="1028456" y="1060087"/>
                </a:lnTo>
                <a:lnTo>
                  <a:pt x="1060087" y="1028456"/>
                </a:lnTo>
                <a:lnTo>
                  <a:pt x="1089351" y="994594"/>
                </a:lnTo>
                <a:lnTo>
                  <a:pt x="1116112" y="958637"/>
                </a:lnTo>
                <a:lnTo>
                  <a:pt x="1140234" y="920721"/>
                </a:lnTo>
                <a:lnTo>
                  <a:pt x="1161581" y="880983"/>
                </a:lnTo>
                <a:lnTo>
                  <a:pt x="1180017" y="839557"/>
                </a:lnTo>
                <a:lnTo>
                  <a:pt x="1195406" y="796580"/>
                </a:lnTo>
                <a:lnTo>
                  <a:pt x="1207612" y="752189"/>
                </a:lnTo>
                <a:lnTo>
                  <a:pt x="1216499" y="706519"/>
                </a:lnTo>
                <a:lnTo>
                  <a:pt x="1221931" y="659706"/>
                </a:lnTo>
                <a:lnTo>
                  <a:pt x="1223772" y="611886"/>
                </a:lnTo>
                <a:lnTo>
                  <a:pt x="1221931" y="564065"/>
                </a:lnTo>
                <a:lnTo>
                  <a:pt x="1216499" y="517252"/>
                </a:lnTo>
                <a:lnTo>
                  <a:pt x="1207612" y="471582"/>
                </a:lnTo>
                <a:lnTo>
                  <a:pt x="1195406" y="427191"/>
                </a:lnTo>
                <a:lnTo>
                  <a:pt x="1180017" y="384214"/>
                </a:lnTo>
                <a:lnTo>
                  <a:pt x="1161581" y="342788"/>
                </a:lnTo>
                <a:lnTo>
                  <a:pt x="1140234" y="303050"/>
                </a:lnTo>
                <a:lnTo>
                  <a:pt x="1116112" y="265134"/>
                </a:lnTo>
                <a:lnTo>
                  <a:pt x="1089351" y="229177"/>
                </a:lnTo>
                <a:lnTo>
                  <a:pt x="1060087" y="195315"/>
                </a:lnTo>
                <a:lnTo>
                  <a:pt x="1028456" y="163684"/>
                </a:lnTo>
                <a:lnTo>
                  <a:pt x="994594" y="134420"/>
                </a:lnTo>
                <a:lnTo>
                  <a:pt x="958637" y="107659"/>
                </a:lnTo>
                <a:lnTo>
                  <a:pt x="920721" y="83537"/>
                </a:lnTo>
                <a:lnTo>
                  <a:pt x="880983" y="62190"/>
                </a:lnTo>
                <a:lnTo>
                  <a:pt x="839557" y="43754"/>
                </a:lnTo>
                <a:lnTo>
                  <a:pt x="796580" y="28365"/>
                </a:lnTo>
                <a:lnTo>
                  <a:pt x="752189" y="16159"/>
                </a:lnTo>
                <a:lnTo>
                  <a:pt x="706519" y="7272"/>
                </a:lnTo>
                <a:lnTo>
                  <a:pt x="659706" y="1840"/>
                </a:lnTo>
                <a:lnTo>
                  <a:pt x="611885" y="0"/>
                </a:lnTo>
                <a:close/>
              </a:path>
            </a:pathLst>
          </a:custGeom>
          <a:solidFill>
            <a:srgbClr val="00D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31607" y="1700783"/>
            <a:ext cx="1225550" cy="1224280"/>
          </a:xfrm>
          <a:custGeom>
            <a:avLst/>
            <a:gdLst/>
            <a:ahLst/>
            <a:cxnLst/>
            <a:rect l="l" t="t" r="r" b="b"/>
            <a:pathLst>
              <a:path w="1225550" h="1224280">
                <a:moveTo>
                  <a:pt x="612648" y="0"/>
                </a:moveTo>
                <a:lnTo>
                  <a:pt x="564773" y="1840"/>
                </a:lnTo>
                <a:lnTo>
                  <a:pt x="517906" y="7272"/>
                </a:lnTo>
                <a:lnTo>
                  <a:pt x="472182" y="16159"/>
                </a:lnTo>
                <a:lnTo>
                  <a:pt x="427737" y="28365"/>
                </a:lnTo>
                <a:lnTo>
                  <a:pt x="384709" y="43754"/>
                </a:lnTo>
                <a:lnTo>
                  <a:pt x="343233" y="62190"/>
                </a:lnTo>
                <a:lnTo>
                  <a:pt x="303445" y="83537"/>
                </a:lnTo>
                <a:lnTo>
                  <a:pt x="265482" y="107659"/>
                </a:lnTo>
                <a:lnTo>
                  <a:pt x="229479" y="134420"/>
                </a:lnTo>
                <a:lnTo>
                  <a:pt x="195574" y="163684"/>
                </a:lnTo>
                <a:lnTo>
                  <a:pt x="163902" y="195315"/>
                </a:lnTo>
                <a:lnTo>
                  <a:pt x="134600" y="229177"/>
                </a:lnTo>
                <a:lnTo>
                  <a:pt x="107804" y="265134"/>
                </a:lnTo>
                <a:lnTo>
                  <a:pt x="83650" y="303050"/>
                </a:lnTo>
                <a:lnTo>
                  <a:pt x="62275" y="342788"/>
                </a:lnTo>
                <a:lnTo>
                  <a:pt x="43814" y="384214"/>
                </a:lnTo>
                <a:lnTo>
                  <a:pt x="28404" y="427191"/>
                </a:lnTo>
                <a:lnTo>
                  <a:pt x="16181" y="471582"/>
                </a:lnTo>
                <a:lnTo>
                  <a:pt x="7282" y="517252"/>
                </a:lnTo>
                <a:lnTo>
                  <a:pt x="1843" y="564065"/>
                </a:lnTo>
                <a:lnTo>
                  <a:pt x="0" y="611886"/>
                </a:lnTo>
                <a:lnTo>
                  <a:pt x="1843" y="659706"/>
                </a:lnTo>
                <a:lnTo>
                  <a:pt x="7282" y="706519"/>
                </a:lnTo>
                <a:lnTo>
                  <a:pt x="16181" y="752189"/>
                </a:lnTo>
                <a:lnTo>
                  <a:pt x="28404" y="796580"/>
                </a:lnTo>
                <a:lnTo>
                  <a:pt x="43814" y="839557"/>
                </a:lnTo>
                <a:lnTo>
                  <a:pt x="62275" y="880983"/>
                </a:lnTo>
                <a:lnTo>
                  <a:pt x="83650" y="920721"/>
                </a:lnTo>
                <a:lnTo>
                  <a:pt x="107804" y="958637"/>
                </a:lnTo>
                <a:lnTo>
                  <a:pt x="134600" y="994594"/>
                </a:lnTo>
                <a:lnTo>
                  <a:pt x="163902" y="1028456"/>
                </a:lnTo>
                <a:lnTo>
                  <a:pt x="195574" y="1060087"/>
                </a:lnTo>
                <a:lnTo>
                  <a:pt x="229479" y="1089351"/>
                </a:lnTo>
                <a:lnTo>
                  <a:pt x="265482" y="1116112"/>
                </a:lnTo>
                <a:lnTo>
                  <a:pt x="303445" y="1140234"/>
                </a:lnTo>
                <a:lnTo>
                  <a:pt x="343233" y="1161581"/>
                </a:lnTo>
                <a:lnTo>
                  <a:pt x="384709" y="1180017"/>
                </a:lnTo>
                <a:lnTo>
                  <a:pt x="427737" y="1195406"/>
                </a:lnTo>
                <a:lnTo>
                  <a:pt x="472182" y="1207612"/>
                </a:lnTo>
                <a:lnTo>
                  <a:pt x="517906" y="1216499"/>
                </a:lnTo>
                <a:lnTo>
                  <a:pt x="564773" y="1221931"/>
                </a:lnTo>
                <a:lnTo>
                  <a:pt x="612648" y="1223771"/>
                </a:lnTo>
                <a:lnTo>
                  <a:pt x="660522" y="1221931"/>
                </a:lnTo>
                <a:lnTo>
                  <a:pt x="707389" y="1216499"/>
                </a:lnTo>
                <a:lnTo>
                  <a:pt x="753113" y="1207612"/>
                </a:lnTo>
                <a:lnTo>
                  <a:pt x="797558" y="1195406"/>
                </a:lnTo>
                <a:lnTo>
                  <a:pt x="840586" y="1180017"/>
                </a:lnTo>
                <a:lnTo>
                  <a:pt x="882062" y="1161581"/>
                </a:lnTo>
                <a:lnTo>
                  <a:pt x="921850" y="1140234"/>
                </a:lnTo>
                <a:lnTo>
                  <a:pt x="959813" y="1116112"/>
                </a:lnTo>
                <a:lnTo>
                  <a:pt x="995816" y="1089351"/>
                </a:lnTo>
                <a:lnTo>
                  <a:pt x="1029721" y="1060087"/>
                </a:lnTo>
                <a:lnTo>
                  <a:pt x="1061393" y="1028456"/>
                </a:lnTo>
                <a:lnTo>
                  <a:pt x="1090695" y="994594"/>
                </a:lnTo>
                <a:lnTo>
                  <a:pt x="1117491" y="958637"/>
                </a:lnTo>
                <a:lnTo>
                  <a:pt x="1141645" y="920721"/>
                </a:lnTo>
                <a:lnTo>
                  <a:pt x="1163020" y="880983"/>
                </a:lnTo>
                <a:lnTo>
                  <a:pt x="1181481" y="839557"/>
                </a:lnTo>
                <a:lnTo>
                  <a:pt x="1196891" y="796580"/>
                </a:lnTo>
                <a:lnTo>
                  <a:pt x="1209114" y="752189"/>
                </a:lnTo>
                <a:lnTo>
                  <a:pt x="1218013" y="706519"/>
                </a:lnTo>
                <a:lnTo>
                  <a:pt x="1223452" y="659706"/>
                </a:lnTo>
                <a:lnTo>
                  <a:pt x="1225296" y="611886"/>
                </a:lnTo>
                <a:lnTo>
                  <a:pt x="1223452" y="564065"/>
                </a:lnTo>
                <a:lnTo>
                  <a:pt x="1218013" y="517252"/>
                </a:lnTo>
                <a:lnTo>
                  <a:pt x="1209114" y="471582"/>
                </a:lnTo>
                <a:lnTo>
                  <a:pt x="1196891" y="427191"/>
                </a:lnTo>
                <a:lnTo>
                  <a:pt x="1181481" y="384214"/>
                </a:lnTo>
                <a:lnTo>
                  <a:pt x="1163020" y="342788"/>
                </a:lnTo>
                <a:lnTo>
                  <a:pt x="1141645" y="303050"/>
                </a:lnTo>
                <a:lnTo>
                  <a:pt x="1117491" y="265134"/>
                </a:lnTo>
                <a:lnTo>
                  <a:pt x="1090695" y="229177"/>
                </a:lnTo>
                <a:lnTo>
                  <a:pt x="1061393" y="195315"/>
                </a:lnTo>
                <a:lnTo>
                  <a:pt x="1029721" y="163684"/>
                </a:lnTo>
                <a:lnTo>
                  <a:pt x="995816" y="134420"/>
                </a:lnTo>
                <a:lnTo>
                  <a:pt x="959813" y="107659"/>
                </a:lnTo>
                <a:lnTo>
                  <a:pt x="921850" y="83537"/>
                </a:lnTo>
                <a:lnTo>
                  <a:pt x="882062" y="62190"/>
                </a:lnTo>
                <a:lnTo>
                  <a:pt x="840586" y="43754"/>
                </a:lnTo>
                <a:lnTo>
                  <a:pt x="797558" y="28365"/>
                </a:lnTo>
                <a:lnTo>
                  <a:pt x="753113" y="16159"/>
                </a:lnTo>
                <a:lnTo>
                  <a:pt x="707389" y="7272"/>
                </a:lnTo>
                <a:lnTo>
                  <a:pt x="660522" y="1840"/>
                </a:lnTo>
                <a:lnTo>
                  <a:pt x="61264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" y="3950208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1885" y="0"/>
                </a:moveTo>
                <a:lnTo>
                  <a:pt x="564067" y="1840"/>
                </a:lnTo>
                <a:lnTo>
                  <a:pt x="517255" y="7272"/>
                </a:lnTo>
                <a:lnTo>
                  <a:pt x="471586" y="16159"/>
                </a:lnTo>
                <a:lnTo>
                  <a:pt x="427195" y="28365"/>
                </a:lnTo>
                <a:lnTo>
                  <a:pt x="384219" y="43754"/>
                </a:lnTo>
                <a:lnTo>
                  <a:pt x="342794" y="62190"/>
                </a:lnTo>
                <a:lnTo>
                  <a:pt x="303055" y="83537"/>
                </a:lnTo>
                <a:lnTo>
                  <a:pt x="265140" y="107659"/>
                </a:lnTo>
                <a:lnTo>
                  <a:pt x="229182" y="134420"/>
                </a:lnTo>
                <a:lnTo>
                  <a:pt x="195320" y="163684"/>
                </a:lnTo>
                <a:lnTo>
                  <a:pt x="163689" y="195315"/>
                </a:lnTo>
                <a:lnTo>
                  <a:pt x="134424" y="229177"/>
                </a:lnTo>
                <a:lnTo>
                  <a:pt x="107663" y="265134"/>
                </a:lnTo>
                <a:lnTo>
                  <a:pt x="83540" y="303050"/>
                </a:lnTo>
                <a:lnTo>
                  <a:pt x="62192" y="342788"/>
                </a:lnTo>
                <a:lnTo>
                  <a:pt x="43756" y="384214"/>
                </a:lnTo>
                <a:lnTo>
                  <a:pt x="28366" y="427191"/>
                </a:lnTo>
                <a:lnTo>
                  <a:pt x="16160" y="471582"/>
                </a:lnTo>
                <a:lnTo>
                  <a:pt x="7273" y="517252"/>
                </a:lnTo>
                <a:lnTo>
                  <a:pt x="1840" y="564065"/>
                </a:lnTo>
                <a:lnTo>
                  <a:pt x="0" y="611886"/>
                </a:lnTo>
                <a:lnTo>
                  <a:pt x="1840" y="659706"/>
                </a:lnTo>
                <a:lnTo>
                  <a:pt x="7273" y="706519"/>
                </a:lnTo>
                <a:lnTo>
                  <a:pt x="16160" y="752189"/>
                </a:lnTo>
                <a:lnTo>
                  <a:pt x="28366" y="796580"/>
                </a:lnTo>
                <a:lnTo>
                  <a:pt x="43756" y="839557"/>
                </a:lnTo>
                <a:lnTo>
                  <a:pt x="62192" y="880983"/>
                </a:lnTo>
                <a:lnTo>
                  <a:pt x="83540" y="920721"/>
                </a:lnTo>
                <a:lnTo>
                  <a:pt x="107663" y="958637"/>
                </a:lnTo>
                <a:lnTo>
                  <a:pt x="134424" y="994594"/>
                </a:lnTo>
                <a:lnTo>
                  <a:pt x="163689" y="1028456"/>
                </a:lnTo>
                <a:lnTo>
                  <a:pt x="195320" y="1060087"/>
                </a:lnTo>
                <a:lnTo>
                  <a:pt x="229182" y="1089351"/>
                </a:lnTo>
                <a:lnTo>
                  <a:pt x="265140" y="1116112"/>
                </a:lnTo>
                <a:lnTo>
                  <a:pt x="303055" y="1140234"/>
                </a:lnTo>
                <a:lnTo>
                  <a:pt x="342794" y="1161581"/>
                </a:lnTo>
                <a:lnTo>
                  <a:pt x="384219" y="1180017"/>
                </a:lnTo>
                <a:lnTo>
                  <a:pt x="427195" y="1195406"/>
                </a:lnTo>
                <a:lnTo>
                  <a:pt x="471586" y="1207612"/>
                </a:lnTo>
                <a:lnTo>
                  <a:pt x="517255" y="1216499"/>
                </a:lnTo>
                <a:lnTo>
                  <a:pt x="564067" y="1221931"/>
                </a:lnTo>
                <a:lnTo>
                  <a:pt x="611885" y="1223772"/>
                </a:lnTo>
                <a:lnTo>
                  <a:pt x="659706" y="1221931"/>
                </a:lnTo>
                <a:lnTo>
                  <a:pt x="706519" y="1216499"/>
                </a:lnTo>
                <a:lnTo>
                  <a:pt x="752189" y="1207612"/>
                </a:lnTo>
                <a:lnTo>
                  <a:pt x="796580" y="1195406"/>
                </a:lnTo>
                <a:lnTo>
                  <a:pt x="839557" y="1180017"/>
                </a:lnTo>
                <a:lnTo>
                  <a:pt x="880983" y="1161581"/>
                </a:lnTo>
                <a:lnTo>
                  <a:pt x="920721" y="1140234"/>
                </a:lnTo>
                <a:lnTo>
                  <a:pt x="958637" y="1116112"/>
                </a:lnTo>
                <a:lnTo>
                  <a:pt x="994594" y="1089351"/>
                </a:lnTo>
                <a:lnTo>
                  <a:pt x="1028456" y="1060087"/>
                </a:lnTo>
                <a:lnTo>
                  <a:pt x="1060087" y="1028456"/>
                </a:lnTo>
                <a:lnTo>
                  <a:pt x="1089351" y="994594"/>
                </a:lnTo>
                <a:lnTo>
                  <a:pt x="1116112" y="958637"/>
                </a:lnTo>
                <a:lnTo>
                  <a:pt x="1140234" y="920721"/>
                </a:lnTo>
                <a:lnTo>
                  <a:pt x="1161581" y="880983"/>
                </a:lnTo>
                <a:lnTo>
                  <a:pt x="1180017" y="839557"/>
                </a:lnTo>
                <a:lnTo>
                  <a:pt x="1195406" y="796580"/>
                </a:lnTo>
                <a:lnTo>
                  <a:pt x="1207612" y="752189"/>
                </a:lnTo>
                <a:lnTo>
                  <a:pt x="1216499" y="706519"/>
                </a:lnTo>
                <a:lnTo>
                  <a:pt x="1221931" y="659706"/>
                </a:lnTo>
                <a:lnTo>
                  <a:pt x="1223772" y="611886"/>
                </a:lnTo>
                <a:lnTo>
                  <a:pt x="1221931" y="564065"/>
                </a:lnTo>
                <a:lnTo>
                  <a:pt x="1216499" y="517252"/>
                </a:lnTo>
                <a:lnTo>
                  <a:pt x="1207612" y="471582"/>
                </a:lnTo>
                <a:lnTo>
                  <a:pt x="1195406" y="427191"/>
                </a:lnTo>
                <a:lnTo>
                  <a:pt x="1180017" y="384214"/>
                </a:lnTo>
                <a:lnTo>
                  <a:pt x="1161581" y="342788"/>
                </a:lnTo>
                <a:lnTo>
                  <a:pt x="1140234" y="303050"/>
                </a:lnTo>
                <a:lnTo>
                  <a:pt x="1116112" y="265134"/>
                </a:lnTo>
                <a:lnTo>
                  <a:pt x="1089351" y="229177"/>
                </a:lnTo>
                <a:lnTo>
                  <a:pt x="1060087" y="195315"/>
                </a:lnTo>
                <a:lnTo>
                  <a:pt x="1028456" y="163684"/>
                </a:lnTo>
                <a:lnTo>
                  <a:pt x="994594" y="134420"/>
                </a:lnTo>
                <a:lnTo>
                  <a:pt x="958637" y="107659"/>
                </a:lnTo>
                <a:lnTo>
                  <a:pt x="920721" y="83537"/>
                </a:lnTo>
                <a:lnTo>
                  <a:pt x="880983" y="62190"/>
                </a:lnTo>
                <a:lnTo>
                  <a:pt x="839557" y="43754"/>
                </a:lnTo>
                <a:lnTo>
                  <a:pt x="796580" y="28365"/>
                </a:lnTo>
                <a:lnTo>
                  <a:pt x="752189" y="16159"/>
                </a:lnTo>
                <a:lnTo>
                  <a:pt x="706519" y="7272"/>
                </a:lnTo>
                <a:lnTo>
                  <a:pt x="659706" y="1840"/>
                </a:lnTo>
                <a:lnTo>
                  <a:pt x="61188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4455" y="40218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1886" y="0"/>
                </a:moveTo>
                <a:lnTo>
                  <a:pt x="564065" y="1840"/>
                </a:lnTo>
                <a:lnTo>
                  <a:pt x="517252" y="7272"/>
                </a:lnTo>
                <a:lnTo>
                  <a:pt x="471582" y="16159"/>
                </a:lnTo>
                <a:lnTo>
                  <a:pt x="427191" y="28365"/>
                </a:lnTo>
                <a:lnTo>
                  <a:pt x="384214" y="43754"/>
                </a:lnTo>
                <a:lnTo>
                  <a:pt x="342788" y="62190"/>
                </a:lnTo>
                <a:lnTo>
                  <a:pt x="303050" y="83537"/>
                </a:lnTo>
                <a:lnTo>
                  <a:pt x="265134" y="107659"/>
                </a:lnTo>
                <a:lnTo>
                  <a:pt x="229177" y="134420"/>
                </a:lnTo>
                <a:lnTo>
                  <a:pt x="195315" y="163684"/>
                </a:lnTo>
                <a:lnTo>
                  <a:pt x="163684" y="195315"/>
                </a:lnTo>
                <a:lnTo>
                  <a:pt x="134420" y="229177"/>
                </a:lnTo>
                <a:lnTo>
                  <a:pt x="107659" y="265134"/>
                </a:lnTo>
                <a:lnTo>
                  <a:pt x="83537" y="303050"/>
                </a:lnTo>
                <a:lnTo>
                  <a:pt x="62190" y="342788"/>
                </a:lnTo>
                <a:lnTo>
                  <a:pt x="43754" y="384214"/>
                </a:lnTo>
                <a:lnTo>
                  <a:pt x="28365" y="427191"/>
                </a:lnTo>
                <a:lnTo>
                  <a:pt x="16159" y="471582"/>
                </a:lnTo>
                <a:lnTo>
                  <a:pt x="7272" y="517252"/>
                </a:lnTo>
                <a:lnTo>
                  <a:pt x="1840" y="564065"/>
                </a:lnTo>
                <a:lnTo>
                  <a:pt x="0" y="611886"/>
                </a:lnTo>
                <a:lnTo>
                  <a:pt x="1840" y="659706"/>
                </a:lnTo>
                <a:lnTo>
                  <a:pt x="7272" y="706519"/>
                </a:lnTo>
                <a:lnTo>
                  <a:pt x="16159" y="752189"/>
                </a:lnTo>
                <a:lnTo>
                  <a:pt x="28365" y="796580"/>
                </a:lnTo>
                <a:lnTo>
                  <a:pt x="43754" y="839557"/>
                </a:lnTo>
                <a:lnTo>
                  <a:pt x="62190" y="880983"/>
                </a:lnTo>
                <a:lnTo>
                  <a:pt x="83537" y="920721"/>
                </a:lnTo>
                <a:lnTo>
                  <a:pt x="107659" y="958637"/>
                </a:lnTo>
                <a:lnTo>
                  <a:pt x="134420" y="994594"/>
                </a:lnTo>
                <a:lnTo>
                  <a:pt x="163684" y="1028456"/>
                </a:lnTo>
                <a:lnTo>
                  <a:pt x="195315" y="1060087"/>
                </a:lnTo>
                <a:lnTo>
                  <a:pt x="229177" y="1089351"/>
                </a:lnTo>
                <a:lnTo>
                  <a:pt x="265134" y="1116112"/>
                </a:lnTo>
                <a:lnTo>
                  <a:pt x="303050" y="1140234"/>
                </a:lnTo>
                <a:lnTo>
                  <a:pt x="342788" y="1161581"/>
                </a:lnTo>
                <a:lnTo>
                  <a:pt x="384214" y="1180017"/>
                </a:lnTo>
                <a:lnTo>
                  <a:pt x="427191" y="1195406"/>
                </a:lnTo>
                <a:lnTo>
                  <a:pt x="471582" y="1207612"/>
                </a:lnTo>
                <a:lnTo>
                  <a:pt x="517252" y="1216499"/>
                </a:lnTo>
                <a:lnTo>
                  <a:pt x="564065" y="1221931"/>
                </a:lnTo>
                <a:lnTo>
                  <a:pt x="611886" y="1223772"/>
                </a:lnTo>
                <a:lnTo>
                  <a:pt x="659706" y="1221931"/>
                </a:lnTo>
                <a:lnTo>
                  <a:pt x="706519" y="1216499"/>
                </a:lnTo>
                <a:lnTo>
                  <a:pt x="752189" y="1207612"/>
                </a:lnTo>
                <a:lnTo>
                  <a:pt x="796580" y="1195406"/>
                </a:lnTo>
                <a:lnTo>
                  <a:pt x="839557" y="1180017"/>
                </a:lnTo>
                <a:lnTo>
                  <a:pt x="880983" y="1161581"/>
                </a:lnTo>
                <a:lnTo>
                  <a:pt x="920721" y="1140234"/>
                </a:lnTo>
                <a:lnTo>
                  <a:pt x="958637" y="1116112"/>
                </a:lnTo>
                <a:lnTo>
                  <a:pt x="994594" y="1089351"/>
                </a:lnTo>
                <a:lnTo>
                  <a:pt x="1028456" y="1060087"/>
                </a:lnTo>
                <a:lnTo>
                  <a:pt x="1060087" y="1028456"/>
                </a:lnTo>
                <a:lnTo>
                  <a:pt x="1089351" y="994594"/>
                </a:lnTo>
                <a:lnTo>
                  <a:pt x="1116112" y="958637"/>
                </a:lnTo>
                <a:lnTo>
                  <a:pt x="1140234" y="920721"/>
                </a:lnTo>
                <a:lnTo>
                  <a:pt x="1161581" y="880983"/>
                </a:lnTo>
                <a:lnTo>
                  <a:pt x="1180017" y="839557"/>
                </a:lnTo>
                <a:lnTo>
                  <a:pt x="1195406" y="796580"/>
                </a:lnTo>
                <a:lnTo>
                  <a:pt x="1207612" y="752189"/>
                </a:lnTo>
                <a:lnTo>
                  <a:pt x="1216499" y="706519"/>
                </a:lnTo>
                <a:lnTo>
                  <a:pt x="1221931" y="659706"/>
                </a:lnTo>
                <a:lnTo>
                  <a:pt x="1223771" y="611886"/>
                </a:lnTo>
                <a:lnTo>
                  <a:pt x="1221931" y="564065"/>
                </a:lnTo>
                <a:lnTo>
                  <a:pt x="1216499" y="517252"/>
                </a:lnTo>
                <a:lnTo>
                  <a:pt x="1207612" y="471582"/>
                </a:lnTo>
                <a:lnTo>
                  <a:pt x="1195406" y="427191"/>
                </a:lnTo>
                <a:lnTo>
                  <a:pt x="1180017" y="384214"/>
                </a:lnTo>
                <a:lnTo>
                  <a:pt x="1161581" y="342788"/>
                </a:lnTo>
                <a:lnTo>
                  <a:pt x="1140234" y="303050"/>
                </a:lnTo>
                <a:lnTo>
                  <a:pt x="1116112" y="265134"/>
                </a:lnTo>
                <a:lnTo>
                  <a:pt x="1089351" y="229177"/>
                </a:lnTo>
                <a:lnTo>
                  <a:pt x="1060087" y="195315"/>
                </a:lnTo>
                <a:lnTo>
                  <a:pt x="1028456" y="163684"/>
                </a:lnTo>
                <a:lnTo>
                  <a:pt x="994594" y="134420"/>
                </a:lnTo>
                <a:lnTo>
                  <a:pt x="958637" y="107659"/>
                </a:lnTo>
                <a:lnTo>
                  <a:pt x="920721" y="83537"/>
                </a:lnTo>
                <a:lnTo>
                  <a:pt x="880983" y="62190"/>
                </a:lnTo>
                <a:lnTo>
                  <a:pt x="839557" y="43754"/>
                </a:lnTo>
                <a:lnTo>
                  <a:pt x="796580" y="28365"/>
                </a:lnTo>
                <a:lnTo>
                  <a:pt x="752189" y="16159"/>
                </a:lnTo>
                <a:lnTo>
                  <a:pt x="706519" y="7272"/>
                </a:lnTo>
                <a:lnTo>
                  <a:pt x="659706" y="1840"/>
                </a:lnTo>
                <a:lnTo>
                  <a:pt x="611886" y="0"/>
                </a:lnTo>
                <a:close/>
              </a:path>
            </a:pathLst>
          </a:custGeom>
          <a:solidFill>
            <a:srgbClr val="00D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4300" y="40218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1886" y="0"/>
                </a:moveTo>
                <a:lnTo>
                  <a:pt x="564065" y="1840"/>
                </a:lnTo>
                <a:lnTo>
                  <a:pt x="517252" y="7272"/>
                </a:lnTo>
                <a:lnTo>
                  <a:pt x="471582" y="16159"/>
                </a:lnTo>
                <a:lnTo>
                  <a:pt x="427191" y="28365"/>
                </a:lnTo>
                <a:lnTo>
                  <a:pt x="384214" y="43754"/>
                </a:lnTo>
                <a:lnTo>
                  <a:pt x="342788" y="62190"/>
                </a:lnTo>
                <a:lnTo>
                  <a:pt x="303050" y="83537"/>
                </a:lnTo>
                <a:lnTo>
                  <a:pt x="265134" y="107659"/>
                </a:lnTo>
                <a:lnTo>
                  <a:pt x="229177" y="134420"/>
                </a:lnTo>
                <a:lnTo>
                  <a:pt x="195315" y="163684"/>
                </a:lnTo>
                <a:lnTo>
                  <a:pt x="163684" y="195315"/>
                </a:lnTo>
                <a:lnTo>
                  <a:pt x="134420" y="229177"/>
                </a:lnTo>
                <a:lnTo>
                  <a:pt x="107659" y="265134"/>
                </a:lnTo>
                <a:lnTo>
                  <a:pt x="83537" y="303050"/>
                </a:lnTo>
                <a:lnTo>
                  <a:pt x="62190" y="342788"/>
                </a:lnTo>
                <a:lnTo>
                  <a:pt x="43754" y="384214"/>
                </a:lnTo>
                <a:lnTo>
                  <a:pt x="28365" y="427191"/>
                </a:lnTo>
                <a:lnTo>
                  <a:pt x="16159" y="471582"/>
                </a:lnTo>
                <a:lnTo>
                  <a:pt x="7272" y="517252"/>
                </a:lnTo>
                <a:lnTo>
                  <a:pt x="1840" y="564065"/>
                </a:lnTo>
                <a:lnTo>
                  <a:pt x="0" y="611886"/>
                </a:lnTo>
                <a:lnTo>
                  <a:pt x="1840" y="659706"/>
                </a:lnTo>
                <a:lnTo>
                  <a:pt x="7272" y="706519"/>
                </a:lnTo>
                <a:lnTo>
                  <a:pt x="16159" y="752189"/>
                </a:lnTo>
                <a:lnTo>
                  <a:pt x="28365" y="796580"/>
                </a:lnTo>
                <a:lnTo>
                  <a:pt x="43754" y="839557"/>
                </a:lnTo>
                <a:lnTo>
                  <a:pt x="62190" y="880983"/>
                </a:lnTo>
                <a:lnTo>
                  <a:pt x="83537" y="920721"/>
                </a:lnTo>
                <a:lnTo>
                  <a:pt x="107659" y="958637"/>
                </a:lnTo>
                <a:lnTo>
                  <a:pt x="134420" y="994594"/>
                </a:lnTo>
                <a:lnTo>
                  <a:pt x="163684" y="1028456"/>
                </a:lnTo>
                <a:lnTo>
                  <a:pt x="195315" y="1060087"/>
                </a:lnTo>
                <a:lnTo>
                  <a:pt x="229177" y="1089351"/>
                </a:lnTo>
                <a:lnTo>
                  <a:pt x="265134" y="1116112"/>
                </a:lnTo>
                <a:lnTo>
                  <a:pt x="303050" y="1140234"/>
                </a:lnTo>
                <a:lnTo>
                  <a:pt x="342788" y="1161581"/>
                </a:lnTo>
                <a:lnTo>
                  <a:pt x="384214" y="1180017"/>
                </a:lnTo>
                <a:lnTo>
                  <a:pt x="427191" y="1195406"/>
                </a:lnTo>
                <a:lnTo>
                  <a:pt x="471582" y="1207612"/>
                </a:lnTo>
                <a:lnTo>
                  <a:pt x="517252" y="1216499"/>
                </a:lnTo>
                <a:lnTo>
                  <a:pt x="564065" y="1221931"/>
                </a:lnTo>
                <a:lnTo>
                  <a:pt x="611886" y="1223772"/>
                </a:lnTo>
                <a:lnTo>
                  <a:pt x="659706" y="1221931"/>
                </a:lnTo>
                <a:lnTo>
                  <a:pt x="706519" y="1216499"/>
                </a:lnTo>
                <a:lnTo>
                  <a:pt x="752189" y="1207612"/>
                </a:lnTo>
                <a:lnTo>
                  <a:pt x="796580" y="1195406"/>
                </a:lnTo>
                <a:lnTo>
                  <a:pt x="839557" y="1180017"/>
                </a:lnTo>
                <a:lnTo>
                  <a:pt x="880983" y="1161581"/>
                </a:lnTo>
                <a:lnTo>
                  <a:pt x="920721" y="1140234"/>
                </a:lnTo>
                <a:lnTo>
                  <a:pt x="958637" y="1116112"/>
                </a:lnTo>
                <a:lnTo>
                  <a:pt x="994594" y="1089351"/>
                </a:lnTo>
                <a:lnTo>
                  <a:pt x="1028456" y="1060087"/>
                </a:lnTo>
                <a:lnTo>
                  <a:pt x="1060087" y="1028456"/>
                </a:lnTo>
                <a:lnTo>
                  <a:pt x="1089351" y="994594"/>
                </a:lnTo>
                <a:lnTo>
                  <a:pt x="1116112" y="958637"/>
                </a:lnTo>
                <a:lnTo>
                  <a:pt x="1140234" y="920721"/>
                </a:lnTo>
                <a:lnTo>
                  <a:pt x="1161581" y="880983"/>
                </a:lnTo>
                <a:lnTo>
                  <a:pt x="1180017" y="839557"/>
                </a:lnTo>
                <a:lnTo>
                  <a:pt x="1195406" y="796580"/>
                </a:lnTo>
                <a:lnTo>
                  <a:pt x="1207612" y="752189"/>
                </a:lnTo>
                <a:lnTo>
                  <a:pt x="1216499" y="706519"/>
                </a:lnTo>
                <a:lnTo>
                  <a:pt x="1221931" y="659706"/>
                </a:lnTo>
                <a:lnTo>
                  <a:pt x="1223772" y="611886"/>
                </a:lnTo>
                <a:lnTo>
                  <a:pt x="1221931" y="564065"/>
                </a:lnTo>
                <a:lnTo>
                  <a:pt x="1216499" y="517252"/>
                </a:lnTo>
                <a:lnTo>
                  <a:pt x="1207612" y="471582"/>
                </a:lnTo>
                <a:lnTo>
                  <a:pt x="1195406" y="427191"/>
                </a:lnTo>
                <a:lnTo>
                  <a:pt x="1180017" y="384214"/>
                </a:lnTo>
                <a:lnTo>
                  <a:pt x="1161581" y="342788"/>
                </a:lnTo>
                <a:lnTo>
                  <a:pt x="1140234" y="303050"/>
                </a:lnTo>
                <a:lnTo>
                  <a:pt x="1116112" y="265134"/>
                </a:lnTo>
                <a:lnTo>
                  <a:pt x="1089351" y="229177"/>
                </a:lnTo>
                <a:lnTo>
                  <a:pt x="1060087" y="195315"/>
                </a:lnTo>
                <a:lnTo>
                  <a:pt x="1028456" y="163684"/>
                </a:lnTo>
                <a:lnTo>
                  <a:pt x="994594" y="134420"/>
                </a:lnTo>
                <a:lnTo>
                  <a:pt x="958637" y="107659"/>
                </a:lnTo>
                <a:lnTo>
                  <a:pt x="920721" y="83537"/>
                </a:lnTo>
                <a:lnTo>
                  <a:pt x="880983" y="62190"/>
                </a:lnTo>
                <a:lnTo>
                  <a:pt x="839557" y="43754"/>
                </a:lnTo>
                <a:lnTo>
                  <a:pt x="796580" y="28365"/>
                </a:lnTo>
                <a:lnTo>
                  <a:pt x="752189" y="16159"/>
                </a:lnTo>
                <a:lnTo>
                  <a:pt x="706519" y="7272"/>
                </a:lnTo>
                <a:lnTo>
                  <a:pt x="659706" y="1840"/>
                </a:lnTo>
                <a:lnTo>
                  <a:pt x="61188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24144" y="40218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1885" y="0"/>
                </a:moveTo>
                <a:lnTo>
                  <a:pt x="564065" y="1840"/>
                </a:lnTo>
                <a:lnTo>
                  <a:pt x="517252" y="7272"/>
                </a:lnTo>
                <a:lnTo>
                  <a:pt x="471582" y="16159"/>
                </a:lnTo>
                <a:lnTo>
                  <a:pt x="427191" y="28365"/>
                </a:lnTo>
                <a:lnTo>
                  <a:pt x="384214" y="43754"/>
                </a:lnTo>
                <a:lnTo>
                  <a:pt x="342788" y="62190"/>
                </a:lnTo>
                <a:lnTo>
                  <a:pt x="303050" y="83537"/>
                </a:lnTo>
                <a:lnTo>
                  <a:pt x="265134" y="107659"/>
                </a:lnTo>
                <a:lnTo>
                  <a:pt x="229177" y="134420"/>
                </a:lnTo>
                <a:lnTo>
                  <a:pt x="195315" y="163684"/>
                </a:lnTo>
                <a:lnTo>
                  <a:pt x="163684" y="195315"/>
                </a:lnTo>
                <a:lnTo>
                  <a:pt x="134420" y="229177"/>
                </a:lnTo>
                <a:lnTo>
                  <a:pt x="107659" y="265134"/>
                </a:lnTo>
                <a:lnTo>
                  <a:pt x="83537" y="303050"/>
                </a:lnTo>
                <a:lnTo>
                  <a:pt x="62190" y="342788"/>
                </a:lnTo>
                <a:lnTo>
                  <a:pt x="43754" y="384214"/>
                </a:lnTo>
                <a:lnTo>
                  <a:pt x="28365" y="427191"/>
                </a:lnTo>
                <a:lnTo>
                  <a:pt x="16159" y="471582"/>
                </a:lnTo>
                <a:lnTo>
                  <a:pt x="7272" y="517252"/>
                </a:lnTo>
                <a:lnTo>
                  <a:pt x="1840" y="564065"/>
                </a:lnTo>
                <a:lnTo>
                  <a:pt x="0" y="611886"/>
                </a:lnTo>
                <a:lnTo>
                  <a:pt x="1840" y="659706"/>
                </a:lnTo>
                <a:lnTo>
                  <a:pt x="7272" y="706519"/>
                </a:lnTo>
                <a:lnTo>
                  <a:pt x="16159" y="752189"/>
                </a:lnTo>
                <a:lnTo>
                  <a:pt x="28365" y="796580"/>
                </a:lnTo>
                <a:lnTo>
                  <a:pt x="43754" y="839557"/>
                </a:lnTo>
                <a:lnTo>
                  <a:pt x="62190" y="880983"/>
                </a:lnTo>
                <a:lnTo>
                  <a:pt x="83537" y="920721"/>
                </a:lnTo>
                <a:lnTo>
                  <a:pt x="107659" y="958637"/>
                </a:lnTo>
                <a:lnTo>
                  <a:pt x="134420" y="994594"/>
                </a:lnTo>
                <a:lnTo>
                  <a:pt x="163684" y="1028456"/>
                </a:lnTo>
                <a:lnTo>
                  <a:pt x="195315" y="1060087"/>
                </a:lnTo>
                <a:lnTo>
                  <a:pt x="229177" y="1089351"/>
                </a:lnTo>
                <a:lnTo>
                  <a:pt x="265134" y="1116112"/>
                </a:lnTo>
                <a:lnTo>
                  <a:pt x="303050" y="1140234"/>
                </a:lnTo>
                <a:lnTo>
                  <a:pt x="342788" y="1161581"/>
                </a:lnTo>
                <a:lnTo>
                  <a:pt x="384214" y="1180017"/>
                </a:lnTo>
                <a:lnTo>
                  <a:pt x="427191" y="1195406"/>
                </a:lnTo>
                <a:lnTo>
                  <a:pt x="471582" y="1207612"/>
                </a:lnTo>
                <a:lnTo>
                  <a:pt x="517252" y="1216499"/>
                </a:lnTo>
                <a:lnTo>
                  <a:pt x="564065" y="1221931"/>
                </a:lnTo>
                <a:lnTo>
                  <a:pt x="611885" y="1223772"/>
                </a:lnTo>
                <a:lnTo>
                  <a:pt x="659706" y="1221931"/>
                </a:lnTo>
                <a:lnTo>
                  <a:pt x="706519" y="1216499"/>
                </a:lnTo>
                <a:lnTo>
                  <a:pt x="752189" y="1207612"/>
                </a:lnTo>
                <a:lnTo>
                  <a:pt x="796580" y="1195406"/>
                </a:lnTo>
                <a:lnTo>
                  <a:pt x="839557" y="1180017"/>
                </a:lnTo>
                <a:lnTo>
                  <a:pt x="880983" y="1161581"/>
                </a:lnTo>
                <a:lnTo>
                  <a:pt x="920721" y="1140234"/>
                </a:lnTo>
                <a:lnTo>
                  <a:pt x="958637" y="1116112"/>
                </a:lnTo>
                <a:lnTo>
                  <a:pt x="994594" y="1089351"/>
                </a:lnTo>
                <a:lnTo>
                  <a:pt x="1028456" y="1060087"/>
                </a:lnTo>
                <a:lnTo>
                  <a:pt x="1060087" y="1028456"/>
                </a:lnTo>
                <a:lnTo>
                  <a:pt x="1089351" y="994594"/>
                </a:lnTo>
                <a:lnTo>
                  <a:pt x="1116112" y="958637"/>
                </a:lnTo>
                <a:lnTo>
                  <a:pt x="1140234" y="920721"/>
                </a:lnTo>
                <a:lnTo>
                  <a:pt x="1161581" y="880983"/>
                </a:lnTo>
                <a:lnTo>
                  <a:pt x="1180017" y="839557"/>
                </a:lnTo>
                <a:lnTo>
                  <a:pt x="1195406" y="796580"/>
                </a:lnTo>
                <a:lnTo>
                  <a:pt x="1207612" y="752189"/>
                </a:lnTo>
                <a:lnTo>
                  <a:pt x="1216499" y="706519"/>
                </a:lnTo>
                <a:lnTo>
                  <a:pt x="1221931" y="659706"/>
                </a:lnTo>
                <a:lnTo>
                  <a:pt x="1223772" y="611886"/>
                </a:lnTo>
                <a:lnTo>
                  <a:pt x="1221931" y="564065"/>
                </a:lnTo>
                <a:lnTo>
                  <a:pt x="1216499" y="517252"/>
                </a:lnTo>
                <a:lnTo>
                  <a:pt x="1207612" y="471582"/>
                </a:lnTo>
                <a:lnTo>
                  <a:pt x="1195406" y="427191"/>
                </a:lnTo>
                <a:lnTo>
                  <a:pt x="1180017" y="384214"/>
                </a:lnTo>
                <a:lnTo>
                  <a:pt x="1161581" y="342788"/>
                </a:lnTo>
                <a:lnTo>
                  <a:pt x="1140234" y="303050"/>
                </a:lnTo>
                <a:lnTo>
                  <a:pt x="1116112" y="265134"/>
                </a:lnTo>
                <a:lnTo>
                  <a:pt x="1089351" y="229177"/>
                </a:lnTo>
                <a:lnTo>
                  <a:pt x="1060087" y="195315"/>
                </a:lnTo>
                <a:lnTo>
                  <a:pt x="1028456" y="163684"/>
                </a:lnTo>
                <a:lnTo>
                  <a:pt x="994594" y="134420"/>
                </a:lnTo>
                <a:lnTo>
                  <a:pt x="958637" y="107659"/>
                </a:lnTo>
                <a:lnTo>
                  <a:pt x="920721" y="83537"/>
                </a:lnTo>
                <a:lnTo>
                  <a:pt x="880983" y="62190"/>
                </a:lnTo>
                <a:lnTo>
                  <a:pt x="839557" y="43754"/>
                </a:lnTo>
                <a:lnTo>
                  <a:pt x="796580" y="28365"/>
                </a:lnTo>
                <a:lnTo>
                  <a:pt x="752189" y="16159"/>
                </a:lnTo>
                <a:lnTo>
                  <a:pt x="706519" y="7272"/>
                </a:lnTo>
                <a:lnTo>
                  <a:pt x="659706" y="1840"/>
                </a:lnTo>
                <a:lnTo>
                  <a:pt x="611885" y="0"/>
                </a:lnTo>
                <a:close/>
              </a:path>
            </a:pathLst>
          </a:custGeom>
          <a:solidFill>
            <a:srgbClr val="00D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31607" y="4021835"/>
            <a:ext cx="1225550" cy="1224280"/>
          </a:xfrm>
          <a:custGeom>
            <a:avLst/>
            <a:gdLst/>
            <a:ahLst/>
            <a:cxnLst/>
            <a:rect l="l" t="t" r="r" b="b"/>
            <a:pathLst>
              <a:path w="1225550" h="1224279">
                <a:moveTo>
                  <a:pt x="612648" y="0"/>
                </a:moveTo>
                <a:lnTo>
                  <a:pt x="564773" y="1840"/>
                </a:lnTo>
                <a:lnTo>
                  <a:pt x="517906" y="7272"/>
                </a:lnTo>
                <a:lnTo>
                  <a:pt x="472182" y="16159"/>
                </a:lnTo>
                <a:lnTo>
                  <a:pt x="427737" y="28365"/>
                </a:lnTo>
                <a:lnTo>
                  <a:pt x="384709" y="43754"/>
                </a:lnTo>
                <a:lnTo>
                  <a:pt x="343233" y="62190"/>
                </a:lnTo>
                <a:lnTo>
                  <a:pt x="303445" y="83537"/>
                </a:lnTo>
                <a:lnTo>
                  <a:pt x="265482" y="107659"/>
                </a:lnTo>
                <a:lnTo>
                  <a:pt x="229479" y="134420"/>
                </a:lnTo>
                <a:lnTo>
                  <a:pt x="195574" y="163684"/>
                </a:lnTo>
                <a:lnTo>
                  <a:pt x="163902" y="195315"/>
                </a:lnTo>
                <a:lnTo>
                  <a:pt x="134600" y="229177"/>
                </a:lnTo>
                <a:lnTo>
                  <a:pt x="107804" y="265134"/>
                </a:lnTo>
                <a:lnTo>
                  <a:pt x="83650" y="303050"/>
                </a:lnTo>
                <a:lnTo>
                  <a:pt x="62275" y="342788"/>
                </a:lnTo>
                <a:lnTo>
                  <a:pt x="43814" y="384214"/>
                </a:lnTo>
                <a:lnTo>
                  <a:pt x="28404" y="427191"/>
                </a:lnTo>
                <a:lnTo>
                  <a:pt x="16181" y="471582"/>
                </a:lnTo>
                <a:lnTo>
                  <a:pt x="7282" y="517252"/>
                </a:lnTo>
                <a:lnTo>
                  <a:pt x="1843" y="564065"/>
                </a:lnTo>
                <a:lnTo>
                  <a:pt x="0" y="611886"/>
                </a:lnTo>
                <a:lnTo>
                  <a:pt x="1843" y="659706"/>
                </a:lnTo>
                <a:lnTo>
                  <a:pt x="7282" y="706519"/>
                </a:lnTo>
                <a:lnTo>
                  <a:pt x="16181" y="752189"/>
                </a:lnTo>
                <a:lnTo>
                  <a:pt x="28404" y="796580"/>
                </a:lnTo>
                <a:lnTo>
                  <a:pt x="43814" y="839557"/>
                </a:lnTo>
                <a:lnTo>
                  <a:pt x="62275" y="880983"/>
                </a:lnTo>
                <a:lnTo>
                  <a:pt x="83650" y="920721"/>
                </a:lnTo>
                <a:lnTo>
                  <a:pt x="107804" y="958637"/>
                </a:lnTo>
                <a:lnTo>
                  <a:pt x="134600" y="994594"/>
                </a:lnTo>
                <a:lnTo>
                  <a:pt x="163902" y="1028456"/>
                </a:lnTo>
                <a:lnTo>
                  <a:pt x="195574" y="1060087"/>
                </a:lnTo>
                <a:lnTo>
                  <a:pt x="229479" y="1089351"/>
                </a:lnTo>
                <a:lnTo>
                  <a:pt x="265482" y="1116112"/>
                </a:lnTo>
                <a:lnTo>
                  <a:pt x="303445" y="1140234"/>
                </a:lnTo>
                <a:lnTo>
                  <a:pt x="343233" y="1161581"/>
                </a:lnTo>
                <a:lnTo>
                  <a:pt x="384709" y="1180017"/>
                </a:lnTo>
                <a:lnTo>
                  <a:pt x="427737" y="1195406"/>
                </a:lnTo>
                <a:lnTo>
                  <a:pt x="472182" y="1207612"/>
                </a:lnTo>
                <a:lnTo>
                  <a:pt x="517906" y="1216499"/>
                </a:lnTo>
                <a:lnTo>
                  <a:pt x="564773" y="1221931"/>
                </a:lnTo>
                <a:lnTo>
                  <a:pt x="612648" y="1223772"/>
                </a:lnTo>
                <a:lnTo>
                  <a:pt x="660522" y="1221931"/>
                </a:lnTo>
                <a:lnTo>
                  <a:pt x="707389" y="1216499"/>
                </a:lnTo>
                <a:lnTo>
                  <a:pt x="753113" y="1207612"/>
                </a:lnTo>
                <a:lnTo>
                  <a:pt x="797558" y="1195406"/>
                </a:lnTo>
                <a:lnTo>
                  <a:pt x="840586" y="1180017"/>
                </a:lnTo>
                <a:lnTo>
                  <a:pt x="882062" y="1161581"/>
                </a:lnTo>
                <a:lnTo>
                  <a:pt x="921850" y="1140234"/>
                </a:lnTo>
                <a:lnTo>
                  <a:pt x="959813" y="1116112"/>
                </a:lnTo>
                <a:lnTo>
                  <a:pt x="995816" y="1089351"/>
                </a:lnTo>
                <a:lnTo>
                  <a:pt x="1029721" y="1060087"/>
                </a:lnTo>
                <a:lnTo>
                  <a:pt x="1061393" y="1028456"/>
                </a:lnTo>
                <a:lnTo>
                  <a:pt x="1090695" y="994594"/>
                </a:lnTo>
                <a:lnTo>
                  <a:pt x="1117491" y="958637"/>
                </a:lnTo>
                <a:lnTo>
                  <a:pt x="1141645" y="920721"/>
                </a:lnTo>
                <a:lnTo>
                  <a:pt x="1163020" y="880983"/>
                </a:lnTo>
                <a:lnTo>
                  <a:pt x="1181481" y="839557"/>
                </a:lnTo>
                <a:lnTo>
                  <a:pt x="1196891" y="796580"/>
                </a:lnTo>
                <a:lnTo>
                  <a:pt x="1209114" y="752189"/>
                </a:lnTo>
                <a:lnTo>
                  <a:pt x="1218013" y="706519"/>
                </a:lnTo>
                <a:lnTo>
                  <a:pt x="1223452" y="659706"/>
                </a:lnTo>
                <a:lnTo>
                  <a:pt x="1225296" y="611886"/>
                </a:lnTo>
                <a:lnTo>
                  <a:pt x="1223452" y="564065"/>
                </a:lnTo>
                <a:lnTo>
                  <a:pt x="1218013" y="517252"/>
                </a:lnTo>
                <a:lnTo>
                  <a:pt x="1209114" y="471582"/>
                </a:lnTo>
                <a:lnTo>
                  <a:pt x="1196891" y="427191"/>
                </a:lnTo>
                <a:lnTo>
                  <a:pt x="1181481" y="384214"/>
                </a:lnTo>
                <a:lnTo>
                  <a:pt x="1163020" y="342788"/>
                </a:lnTo>
                <a:lnTo>
                  <a:pt x="1141645" y="303050"/>
                </a:lnTo>
                <a:lnTo>
                  <a:pt x="1117491" y="265134"/>
                </a:lnTo>
                <a:lnTo>
                  <a:pt x="1090695" y="229177"/>
                </a:lnTo>
                <a:lnTo>
                  <a:pt x="1061393" y="195315"/>
                </a:lnTo>
                <a:lnTo>
                  <a:pt x="1029721" y="163684"/>
                </a:lnTo>
                <a:lnTo>
                  <a:pt x="995816" y="134420"/>
                </a:lnTo>
                <a:lnTo>
                  <a:pt x="959813" y="107659"/>
                </a:lnTo>
                <a:lnTo>
                  <a:pt x="921850" y="83537"/>
                </a:lnTo>
                <a:lnTo>
                  <a:pt x="882062" y="62190"/>
                </a:lnTo>
                <a:lnTo>
                  <a:pt x="840586" y="43754"/>
                </a:lnTo>
                <a:lnTo>
                  <a:pt x="797558" y="28365"/>
                </a:lnTo>
                <a:lnTo>
                  <a:pt x="753113" y="16159"/>
                </a:lnTo>
                <a:lnTo>
                  <a:pt x="707389" y="7272"/>
                </a:lnTo>
                <a:lnTo>
                  <a:pt x="660522" y="1840"/>
                </a:lnTo>
                <a:lnTo>
                  <a:pt x="61264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86021" y="3098114"/>
            <a:ext cx="1073785" cy="70040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515"/>
              </a:spcBef>
            </a:pPr>
            <a:r>
              <a:rPr sz="1700" b="1" spc="-110" dirty="0">
                <a:solidFill>
                  <a:srgbClr val="006882"/>
                </a:solidFill>
                <a:latin typeface="Arial"/>
                <a:cs typeface="Arial"/>
              </a:rPr>
              <a:t>A</a:t>
            </a:r>
            <a:r>
              <a:rPr sz="1700" b="1" spc="-95" dirty="0">
                <a:solidFill>
                  <a:srgbClr val="006882"/>
                </a:solidFill>
                <a:latin typeface="Arial"/>
                <a:cs typeface="Arial"/>
              </a:rPr>
              <a:t>c</a:t>
            </a:r>
            <a:r>
              <a:rPr sz="1700" b="1" spc="-60" dirty="0">
                <a:solidFill>
                  <a:srgbClr val="006882"/>
                </a:solidFill>
                <a:latin typeface="Arial"/>
                <a:cs typeface="Arial"/>
              </a:rPr>
              <a:t>c</a:t>
            </a:r>
            <a:r>
              <a:rPr sz="1700" b="1" spc="-65" dirty="0">
                <a:solidFill>
                  <a:srgbClr val="006882"/>
                </a:solidFill>
                <a:latin typeface="Arial"/>
                <a:cs typeface="Arial"/>
              </a:rPr>
              <a:t>e</a:t>
            </a:r>
            <a:r>
              <a:rPr sz="1700" b="1" spc="-80" dirty="0">
                <a:solidFill>
                  <a:srgbClr val="006882"/>
                </a:solidFill>
                <a:latin typeface="Arial"/>
                <a:cs typeface="Arial"/>
              </a:rPr>
              <a:t>ssi</a:t>
            </a:r>
            <a:r>
              <a:rPr sz="1700" b="1" spc="-110" dirty="0">
                <a:solidFill>
                  <a:srgbClr val="006882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006882"/>
                </a:solidFill>
                <a:latin typeface="Arial"/>
                <a:cs typeface="Arial"/>
              </a:rPr>
              <a:t>le  </a:t>
            </a:r>
            <a:r>
              <a:rPr sz="1700" b="1" spc="60" dirty="0">
                <a:solidFill>
                  <a:srgbClr val="006882"/>
                </a:solidFill>
                <a:latin typeface="Arial"/>
                <a:cs typeface="Arial"/>
              </a:rPr>
              <a:t>and  </a:t>
            </a:r>
            <a:r>
              <a:rPr sz="1700" b="1" spc="35" dirty="0">
                <a:solidFill>
                  <a:srgbClr val="006882"/>
                </a:solidFill>
                <a:latin typeface="Arial"/>
                <a:cs typeface="Arial"/>
              </a:rPr>
              <a:t>available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6882"/>
                </a:solidFill>
              </a:rPr>
              <a:t>CRUCIAL </a:t>
            </a:r>
            <a:r>
              <a:rPr spc="-15" dirty="0">
                <a:solidFill>
                  <a:srgbClr val="006882"/>
                </a:solidFill>
              </a:rPr>
              <a:t>MENTORING</a:t>
            </a:r>
            <a:r>
              <a:rPr spc="-45" dirty="0">
                <a:solidFill>
                  <a:srgbClr val="006882"/>
                </a:solidFill>
              </a:rPr>
              <a:t> </a:t>
            </a:r>
            <a:r>
              <a:rPr spc="-25" dirty="0">
                <a:solidFill>
                  <a:srgbClr val="006882"/>
                </a:solidFill>
              </a:rPr>
              <a:t>CONVERSATIONS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00521" y="3187065"/>
            <a:ext cx="1317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882"/>
                </a:solidFill>
                <a:latin typeface="Arial"/>
                <a:cs typeface="Arial"/>
              </a:rPr>
              <a:t>Emotionally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06882"/>
                </a:solidFill>
                <a:latin typeface="Arial"/>
                <a:cs typeface="Arial"/>
              </a:rPr>
              <a:t>intelligent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0879" y="3104515"/>
            <a:ext cx="1252220" cy="54229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13360" marR="5080" indent="-201295">
              <a:lnSpc>
                <a:spcPts val="1910"/>
              </a:lnSpc>
              <a:spcBef>
                <a:spcPts val="370"/>
              </a:spcBef>
            </a:pPr>
            <a:r>
              <a:rPr sz="1800" b="1" spc="-60" dirty="0">
                <a:solidFill>
                  <a:srgbClr val="006882"/>
                </a:solidFill>
                <a:latin typeface="Arial"/>
                <a:cs typeface="Arial"/>
              </a:rPr>
              <a:t>Honest </a:t>
            </a:r>
            <a:r>
              <a:rPr sz="1800" b="1" spc="60" dirty="0">
                <a:solidFill>
                  <a:srgbClr val="006882"/>
                </a:solidFill>
                <a:latin typeface="Arial"/>
                <a:cs typeface="Arial"/>
              </a:rPr>
              <a:t>and  </a:t>
            </a:r>
            <a:r>
              <a:rPr sz="1800" b="1" spc="-30" dirty="0">
                <a:solidFill>
                  <a:srgbClr val="006882"/>
                </a:solidFill>
                <a:latin typeface="Arial"/>
                <a:cs typeface="Arial"/>
              </a:rPr>
              <a:t>trusting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96210" y="3070986"/>
            <a:ext cx="10502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25" dirty="0">
                <a:solidFill>
                  <a:srgbClr val="006882"/>
                </a:solidFill>
                <a:latin typeface="Arial"/>
                <a:cs typeface="Arial"/>
              </a:rPr>
              <a:t>A</a:t>
            </a:r>
            <a:r>
              <a:rPr sz="1500" b="1" spc="-120" dirty="0">
                <a:solidFill>
                  <a:srgbClr val="006882"/>
                </a:solidFill>
                <a:latin typeface="Arial"/>
                <a:cs typeface="Arial"/>
              </a:rPr>
              <a:t>b</a:t>
            </a:r>
            <a:r>
              <a:rPr sz="1500" b="1" spc="35" dirty="0">
                <a:solidFill>
                  <a:srgbClr val="006882"/>
                </a:solidFill>
                <a:latin typeface="Arial"/>
                <a:cs typeface="Arial"/>
              </a:rPr>
              <a:t>u</a:t>
            </a:r>
            <a:r>
              <a:rPr sz="1500" b="1" spc="25" dirty="0">
                <a:solidFill>
                  <a:srgbClr val="006882"/>
                </a:solidFill>
                <a:latin typeface="Arial"/>
                <a:cs typeface="Arial"/>
              </a:rPr>
              <a:t>n</a:t>
            </a:r>
            <a:r>
              <a:rPr sz="1500" b="1" spc="15" dirty="0">
                <a:solidFill>
                  <a:srgbClr val="006882"/>
                </a:solidFill>
                <a:latin typeface="Arial"/>
                <a:cs typeface="Arial"/>
              </a:rPr>
              <a:t>d</a:t>
            </a:r>
            <a:r>
              <a:rPr sz="1500" b="1" spc="70" dirty="0">
                <a:solidFill>
                  <a:srgbClr val="006882"/>
                </a:solidFill>
                <a:latin typeface="Arial"/>
                <a:cs typeface="Arial"/>
              </a:rPr>
              <a:t>an</a:t>
            </a:r>
            <a:r>
              <a:rPr sz="1500" b="1" spc="-55" dirty="0">
                <a:solidFill>
                  <a:srgbClr val="006882"/>
                </a:solidFill>
                <a:latin typeface="Arial"/>
                <a:cs typeface="Arial"/>
              </a:rPr>
              <a:t>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14498" y="3231007"/>
            <a:ext cx="10134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0" dirty="0">
                <a:solidFill>
                  <a:srgbClr val="006882"/>
                </a:solidFill>
                <a:latin typeface="Arial"/>
                <a:cs typeface="Arial"/>
              </a:rPr>
              <a:t>mentality</a:t>
            </a:r>
            <a:r>
              <a:rPr sz="1500" b="1" spc="-8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500" b="1" spc="160" dirty="0">
                <a:solidFill>
                  <a:srgbClr val="006882"/>
                </a:solidFill>
                <a:latin typeface="Arial"/>
                <a:cs typeface="Arial"/>
              </a:rPr>
              <a:t>-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44039" y="3391027"/>
            <a:ext cx="754380" cy="4140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4450" marR="5080" indent="-32384">
              <a:lnSpc>
                <a:spcPct val="70000"/>
              </a:lnSpc>
              <a:spcBef>
                <a:spcPts val="640"/>
              </a:spcBef>
            </a:pPr>
            <a:r>
              <a:rPr sz="1500" b="1" spc="-40" dirty="0">
                <a:solidFill>
                  <a:srgbClr val="006882"/>
                </a:solidFill>
                <a:latin typeface="Arial"/>
                <a:cs typeface="Arial"/>
              </a:rPr>
              <a:t>ge</a:t>
            </a:r>
            <a:r>
              <a:rPr sz="1500" b="1" spc="-45" dirty="0">
                <a:solidFill>
                  <a:srgbClr val="006882"/>
                </a:solidFill>
                <a:latin typeface="Arial"/>
                <a:cs typeface="Arial"/>
              </a:rPr>
              <a:t>n</a:t>
            </a:r>
            <a:r>
              <a:rPr sz="1500" b="1" spc="35" dirty="0">
                <a:solidFill>
                  <a:srgbClr val="006882"/>
                </a:solidFill>
                <a:latin typeface="Arial"/>
                <a:cs typeface="Arial"/>
              </a:rPr>
              <a:t>u</a:t>
            </a:r>
            <a:r>
              <a:rPr sz="1500" b="1" spc="55" dirty="0">
                <a:solidFill>
                  <a:srgbClr val="006882"/>
                </a:solidFill>
                <a:latin typeface="Arial"/>
                <a:cs typeface="Arial"/>
              </a:rPr>
              <a:t>i</a:t>
            </a:r>
            <a:r>
              <a:rPr sz="1500" b="1" spc="-5" dirty="0">
                <a:solidFill>
                  <a:srgbClr val="006882"/>
                </a:solidFill>
                <a:latin typeface="Arial"/>
                <a:cs typeface="Arial"/>
              </a:rPr>
              <a:t>ne  </a:t>
            </a:r>
            <a:r>
              <a:rPr sz="1500" b="1" spc="-30" dirty="0">
                <a:solidFill>
                  <a:srgbClr val="006882"/>
                </a:solidFill>
                <a:latin typeface="Arial"/>
                <a:cs typeface="Arial"/>
              </a:rPr>
              <a:t>interest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552" y="3077083"/>
            <a:ext cx="1318260" cy="7391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-1270" algn="ctr">
              <a:lnSpc>
                <a:spcPct val="80000"/>
              </a:lnSpc>
              <a:spcBef>
                <a:spcPts val="530"/>
              </a:spcBef>
            </a:pPr>
            <a:r>
              <a:rPr sz="1800" b="1" spc="-5" dirty="0">
                <a:solidFill>
                  <a:srgbClr val="006882"/>
                </a:solidFill>
                <a:latin typeface="Arial"/>
                <a:cs typeface="Arial"/>
              </a:rPr>
              <a:t>Informed  </a:t>
            </a:r>
            <a:r>
              <a:rPr sz="1800" b="1" spc="60" dirty="0">
                <a:solidFill>
                  <a:srgbClr val="006882"/>
                </a:solidFill>
                <a:latin typeface="Arial"/>
                <a:cs typeface="Arial"/>
              </a:rPr>
              <a:t>and  </a:t>
            </a:r>
            <a:r>
              <a:rPr sz="1800" b="1" spc="-80" dirty="0">
                <a:solidFill>
                  <a:srgbClr val="006882"/>
                </a:solidFill>
                <a:latin typeface="Arial"/>
                <a:cs typeface="Arial"/>
              </a:rPr>
              <a:t>exp</a:t>
            </a:r>
            <a:r>
              <a:rPr sz="1800" b="1" spc="-85" dirty="0">
                <a:solidFill>
                  <a:srgbClr val="006882"/>
                </a:solidFill>
                <a:latin typeface="Arial"/>
                <a:cs typeface="Arial"/>
              </a:rPr>
              <a:t>e</a:t>
            </a:r>
            <a:r>
              <a:rPr sz="1800" b="1" spc="55" dirty="0">
                <a:solidFill>
                  <a:srgbClr val="006882"/>
                </a:solidFill>
                <a:latin typeface="Arial"/>
                <a:cs typeface="Arial"/>
              </a:rPr>
              <a:t>r</a:t>
            </a:r>
            <a:r>
              <a:rPr sz="1800" b="1" spc="30" dirty="0">
                <a:solidFill>
                  <a:srgbClr val="006882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006882"/>
                </a:solidFill>
                <a:latin typeface="Arial"/>
                <a:cs typeface="Arial"/>
              </a:rPr>
              <a:t>e</a:t>
            </a:r>
            <a:r>
              <a:rPr sz="1800" b="1" spc="-20" dirty="0">
                <a:solidFill>
                  <a:srgbClr val="006882"/>
                </a:solidFill>
                <a:latin typeface="Arial"/>
                <a:cs typeface="Arial"/>
              </a:rPr>
              <a:t>n</a:t>
            </a:r>
            <a:r>
              <a:rPr sz="1800" b="1" spc="-70" dirty="0">
                <a:solidFill>
                  <a:srgbClr val="006882"/>
                </a:solidFill>
                <a:latin typeface="Arial"/>
                <a:cs typeface="Arial"/>
              </a:rPr>
              <a:t>c</a:t>
            </a:r>
            <a:r>
              <a:rPr sz="1800" b="1" spc="-25" dirty="0">
                <a:solidFill>
                  <a:srgbClr val="006882"/>
                </a:solidFill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4685" y="5747715"/>
            <a:ext cx="142049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2560">
              <a:lnSpc>
                <a:spcPct val="100000"/>
              </a:lnSpc>
              <a:spcBef>
                <a:spcPts val="100"/>
              </a:spcBef>
            </a:pPr>
            <a:r>
              <a:rPr sz="1700" b="1" spc="-40" dirty="0">
                <a:solidFill>
                  <a:srgbClr val="006882"/>
                </a:solidFill>
                <a:latin typeface="Arial"/>
                <a:cs typeface="Arial"/>
              </a:rPr>
              <a:t>Listen </a:t>
            </a:r>
            <a:r>
              <a:rPr sz="1700" b="1" spc="60" dirty="0">
                <a:solidFill>
                  <a:srgbClr val="006882"/>
                </a:solidFill>
                <a:latin typeface="Arial"/>
                <a:cs typeface="Arial"/>
              </a:rPr>
              <a:t>and  </a:t>
            </a:r>
            <a:r>
              <a:rPr sz="1700" b="1" spc="-95" dirty="0">
                <a:solidFill>
                  <a:srgbClr val="006882"/>
                </a:solidFill>
                <a:latin typeface="Arial"/>
                <a:cs typeface="Arial"/>
              </a:rPr>
              <a:t>c</a:t>
            </a:r>
            <a:r>
              <a:rPr sz="1700" b="1" spc="-110" dirty="0">
                <a:solidFill>
                  <a:srgbClr val="006882"/>
                </a:solidFill>
                <a:latin typeface="Arial"/>
                <a:cs typeface="Arial"/>
              </a:rPr>
              <a:t>o</a:t>
            </a:r>
            <a:r>
              <a:rPr sz="1700" b="1" spc="50" dirty="0">
                <a:solidFill>
                  <a:srgbClr val="006882"/>
                </a:solidFill>
                <a:latin typeface="Arial"/>
                <a:cs typeface="Arial"/>
              </a:rPr>
              <a:t>mmu</a:t>
            </a:r>
            <a:r>
              <a:rPr sz="1700" b="1" spc="30" dirty="0">
                <a:solidFill>
                  <a:srgbClr val="006882"/>
                </a:solidFill>
                <a:latin typeface="Arial"/>
                <a:cs typeface="Arial"/>
              </a:rPr>
              <a:t>n</a:t>
            </a:r>
            <a:r>
              <a:rPr sz="1700" b="1" dirty="0">
                <a:solidFill>
                  <a:srgbClr val="006882"/>
                </a:solidFill>
                <a:latin typeface="Arial"/>
                <a:cs typeface="Arial"/>
              </a:rPr>
              <a:t>icate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22085" y="5732475"/>
            <a:ext cx="976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006882"/>
                </a:solidFill>
                <a:latin typeface="Arial"/>
                <a:cs typeface="Arial"/>
              </a:rPr>
              <a:t>Obje</a:t>
            </a:r>
            <a:r>
              <a:rPr sz="1800" b="1" spc="-114" dirty="0">
                <a:solidFill>
                  <a:srgbClr val="006882"/>
                </a:solidFill>
                <a:latin typeface="Arial"/>
                <a:cs typeface="Arial"/>
              </a:rPr>
              <a:t>c</a:t>
            </a:r>
            <a:r>
              <a:rPr sz="1800" b="1" spc="-65" dirty="0">
                <a:solidFill>
                  <a:srgbClr val="006882"/>
                </a:solidFill>
                <a:latin typeface="Arial"/>
                <a:cs typeface="Arial"/>
              </a:rPr>
              <a:t>t</a:t>
            </a:r>
            <a:r>
              <a:rPr sz="1800" b="1" spc="55" dirty="0">
                <a:solidFill>
                  <a:srgbClr val="006882"/>
                </a:solidFill>
                <a:latin typeface="Arial"/>
                <a:cs typeface="Arial"/>
              </a:rPr>
              <a:t>i</a:t>
            </a:r>
            <a:r>
              <a:rPr sz="1800" b="1" spc="-40" dirty="0">
                <a:solidFill>
                  <a:srgbClr val="006882"/>
                </a:solidFill>
                <a:latin typeface="Arial"/>
                <a:cs typeface="Arial"/>
              </a:rPr>
              <a:t>ve  </a:t>
            </a:r>
            <a:r>
              <a:rPr sz="1800" b="1" spc="60" dirty="0">
                <a:solidFill>
                  <a:srgbClr val="006882"/>
                </a:solidFill>
                <a:latin typeface="Arial"/>
                <a:cs typeface="Arial"/>
              </a:rPr>
              <a:t>and</a:t>
            </a:r>
            <a:r>
              <a:rPr sz="1800" b="1" spc="-95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006882"/>
                </a:solidFill>
                <a:latin typeface="Arial"/>
                <a:cs typeface="Arial"/>
              </a:rPr>
              <a:t>fair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42046" y="5649874"/>
            <a:ext cx="115316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25400">
              <a:lnSpc>
                <a:spcPts val="1939"/>
              </a:lnSpc>
              <a:spcBef>
                <a:spcPts val="345"/>
              </a:spcBef>
            </a:pPr>
            <a:r>
              <a:rPr sz="1800" b="1" spc="-75" dirty="0">
                <a:solidFill>
                  <a:srgbClr val="006882"/>
                </a:solidFill>
                <a:latin typeface="Arial"/>
                <a:cs typeface="Arial"/>
              </a:rPr>
              <a:t>Respected  </a:t>
            </a:r>
            <a:r>
              <a:rPr sz="1800" b="1" spc="-30" dirty="0">
                <a:solidFill>
                  <a:srgbClr val="006882"/>
                </a:solidFill>
                <a:latin typeface="Arial"/>
                <a:cs typeface="Arial"/>
              </a:rPr>
              <a:t>role</a:t>
            </a:r>
            <a:r>
              <a:rPr sz="1800" b="1" spc="-120" dirty="0">
                <a:solidFill>
                  <a:srgbClr val="00688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882"/>
                </a:solidFill>
                <a:latin typeface="Arial"/>
                <a:cs typeface="Arial"/>
              </a:rPr>
              <a:t>model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44039" y="5649874"/>
            <a:ext cx="1059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006882"/>
                </a:solidFill>
                <a:latin typeface="Arial"/>
                <a:cs typeface="Arial"/>
              </a:rPr>
              <a:t>Multiplier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7016" y="5649874"/>
            <a:ext cx="1056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882"/>
                </a:solidFill>
                <a:latin typeface="Arial"/>
                <a:cs typeface="Arial"/>
              </a:rPr>
              <a:t>Authentic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88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1233</Words>
  <Application>Microsoft Office PowerPoint</Application>
  <PresentationFormat>On-screen Show (4:3)</PresentationFormat>
  <Paragraphs>341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Arial Narrow</vt:lpstr>
      <vt:lpstr>Calibri</vt:lpstr>
      <vt:lpstr>Cambria</vt:lpstr>
      <vt:lpstr>Tahoma</vt:lpstr>
      <vt:lpstr>Times New Roman</vt:lpstr>
      <vt:lpstr>Office Theme</vt:lpstr>
      <vt:lpstr>SESSION M 310 Be the mentor you wish you had</vt:lpstr>
      <vt:lpstr>Session: M 301</vt:lpstr>
      <vt:lpstr>“</vt:lpstr>
      <vt:lpstr>What we will cover</vt:lpstr>
      <vt:lpstr>“</vt:lpstr>
      <vt:lpstr>The potential of Conversations</vt:lpstr>
      <vt:lpstr>Reflection</vt:lpstr>
      <vt:lpstr>GUIDE &amp; ASK - NON-DIRECTIVE</vt:lpstr>
      <vt:lpstr>Qualities of modern mentors</vt:lpstr>
      <vt:lpstr>Formal vs Informal mentoring</vt:lpstr>
      <vt:lpstr>Intentional mentors ensure</vt:lpstr>
      <vt:lpstr>What is a CMC?</vt:lpstr>
      <vt:lpstr>The purpose of a CMC for a  Mentee</vt:lpstr>
      <vt:lpstr>What are the essentials of a  Crucial Mentoring Conversation?</vt:lpstr>
      <vt:lpstr>CRUCIAL MENTORING CONVERSATIONS</vt:lpstr>
      <vt:lpstr>Reflect on your  conversations</vt:lpstr>
      <vt:lpstr>PURPOSE</vt:lpstr>
      <vt:lpstr>PowerPoint Presentation</vt:lpstr>
      <vt:lpstr>PURPOSE</vt:lpstr>
      <vt:lpstr>PURPOSE Vision – where and what do I see myself doing?</vt:lpstr>
      <vt:lpstr>PURPOSE Values</vt:lpstr>
      <vt:lpstr>CAREER MOMENTUM</vt:lpstr>
      <vt:lpstr>Why this conversation?</vt:lpstr>
      <vt:lpstr>CAREER MOMENTUM</vt:lpstr>
      <vt:lpstr>When is storytelling powerful?</vt:lpstr>
      <vt:lpstr>PERFORMANCE</vt:lpstr>
      <vt:lpstr>Why this conversation?</vt:lpstr>
      <vt:lpstr>PERFORMANCE</vt:lpstr>
      <vt:lpstr>FITNESS</vt:lpstr>
      <vt:lpstr>Why this conversation?</vt:lpstr>
      <vt:lpstr>FITNESS Questions</vt:lpstr>
      <vt:lpstr>STRENGTHS</vt:lpstr>
      <vt:lpstr>Why this conversation?</vt:lpstr>
      <vt:lpstr>STRENGTHS 2 flawless principles</vt:lpstr>
      <vt:lpstr>STRENGTHS Focussing on strengths …</vt:lpstr>
      <vt:lpstr>STRENGTHS Focussing on strengths …</vt:lpstr>
      <vt:lpstr>RELATIONSHIPS</vt:lpstr>
      <vt:lpstr>Why this conversation?</vt:lpstr>
      <vt:lpstr>JOHARI WINDOW</vt:lpstr>
      <vt:lpstr>NETWORKS</vt:lpstr>
      <vt:lpstr>Why this conversation?</vt:lpstr>
      <vt:lpstr>NETWORKS</vt:lpstr>
      <vt:lpstr>CLASSIFIED</vt:lpstr>
      <vt:lpstr>Why this conversation?</vt:lpstr>
      <vt:lpstr>PowerPoint Presentation</vt:lpstr>
      <vt:lpstr>Pouring yourself into someone</vt:lpstr>
      <vt:lpstr>Evaluating impact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van der Westhuizen</dc:creator>
  <cp:lastModifiedBy>Kier, Willa Leah</cp:lastModifiedBy>
  <cp:revision>1</cp:revision>
  <dcterms:created xsi:type="dcterms:W3CDTF">2019-06-10T21:43:33Z</dcterms:created>
  <dcterms:modified xsi:type="dcterms:W3CDTF">2019-06-20T17:30:25Z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2019-04-12T00:00:00Z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2019-06-10T00:00:00Z</vt:filetime>
  </property>
</Properties>
</file>