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15" r:id="rId2"/>
    <p:sldId id="305" r:id="rId3"/>
    <p:sldId id="294" r:id="rId4"/>
    <p:sldId id="308" r:id="rId5"/>
    <p:sldId id="297" r:id="rId6"/>
    <p:sldId id="295" r:id="rId7"/>
    <p:sldId id="296" r:id="rId8"/>
    <p:sldId id="298" r:id="rId9"/>
    <p:sldId id="303" r:id="rId10"/>
    <p:sldId id="289" r:id="rId11"/>
    <p:sldId id="300" r:id="rId12"/>
    <p:sldId id="304" r:id="rId13"/>
    <p:sldId id="283" r:id="rId14"/>
    <p:sldId id="284" r:id="rId15"/>
    <p:sldId id="291" r:id="rId16"/>
    <p:sldId id="309" r:id="rId17"/>
    <p:sldId id="299" r:id="rId18"/>
    <p:sldId id="306" r:id="rId19"/>
    <p:sldId id="310" r:id="rId20"/>
    <p:sldId id="311" r:id="rId21"/>
    <p:sldId id="301" r:id="rId22"/>
    <p:sldId id="307" r:id="rId23"/>
    <p:sldId id="256" r:id="rId24"/>
    <p:sldId id="261" r:id="rId25"/>
    <p:sldId id="264" r:id="rId26"/>
    <p:sldId id="259" r:id="rId27"/>
    <p:sldId id="317" r:id="rId28"/>
    <p:sldId id="312" r:id="rId29"/>
    <p:sldId id="313" r:id="rId30"/>
    <p:sldId id="318" r:id="rId31"/>
    <p:sldId id="316"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B63C78A-8EA8-40EB-81C8-776D504F2A06}">
          <p14:sldIdLst>
            <p14:sldId id="315"/>
            <p14:sldId id="305"/>
            <p14:sldId id="294"/>
          </p14:sldIdLst>
        </p14:section>
        <p14:section name="Untitled Section" id="{0FADE513-B45C-4F77-B58B-8596EB4135BB}">
          <p14:sldIdLst>
            <p14:sldId id="308"/>
            <p14:sldId id="297"/>
            <p14:sldId id="295"/>
            <p14:sldId id="296"/>
            <p14:sldId id="298"/>
            <p14:sldId id="303"/>
            <p14:sldId id="289"/>
            <p14:sldId id="300"/>
            <p14:sldId id="304"/>
            <p14:sldId id="283"/>
            <p14:sldId id="284"/>
            <p14:sldId id="291"/>
            <p14:sldId id="309"/>
            <p14:sldId id="299"/>
            <p14:sldId id="306"/>
            <p14:sldId id="310"/>
            <p14:sldId id="311"/>
            <p14:sldId id="301"/>
            <p14:sldId id="307"/>
            <p14:sldId id="256"/>
            <p14:sldId id="261"/>
            <p14:sldId id="264"/>
            <p14:sldId id="259"/>
            <p14:sldId id="317"/>
            <p14:sldId id="312"/>
            <p14:sldId id="313"/>
            <p14:sldId id="318"/>
            <p14:sldId id="31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230" autoAdjust="0"/>
  </p:normalViewPr>
  <p:slideViewPr>
    <p:cSldViewPr snapToGrid="0">
      <p:cViewPr varScale="1">
        <p:scale>
          <a:sx n="60" d="100"/>
          <a:sy n="60" d="100"/>
        </p:scale>
        <p:origin x="114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EAA3B8-5855-4FA8-846F-A500327323FC}" type="doc">
      <dgm:prSet loTypeId="urn:microsoft.com/office/officeart/2009/layout/CircleArrowProcess" loCatId="cycle" qsTypeId="urn:microsoft.com/office/officeart/2005/8/quickstyle/simple1" qsCatId="simple" csTypeId="urn:microsoft.com/office/officeart/2005/8/colors/colorful1" csCatId="colorful" phldr="1"/>
      <dgm:spPr/>
      <dgm:t>
        <a:bodyPr/>
        <a:lstStyle/>
        <a:p>
          <a:endParaRPr lang="en-US"/>
        </a:p>
      </dgm:t>
    </dgm:pt>
    <dgm:pt modelId="{00E0E706-5AA3-41FD-A6DC-E19222D8D792}">
      <dgm:prSet phldrT="[Text]" custT="1"/>
      <dgm:spPr/>
      <dgm:t>
        <a:bodyPr/>
        <a:lstStyle/>
        <a:p>
          <a:r>
            <a:rPr lang="en-US" sz="2000" b="1" dirty="0">
              <a:solidFill>
                <a:srgbClr val="FF0000"/>
              </a:solidFill>
            </a:rPr>
            <a:t>V</a:t>
          </a:r>
          <a:r>
            <a:rPr lang="en-US" sz="1800" b="1" dirty="0"/>
            <a:t>olatility</a:t>
          </a:r>
        </a:p>
      </dgm:t>
    </dgm:pt>
    <dgm:pt modelId="{2EF91433-B8A5-4AEE-8B45-5F6A8D2A2715}" type="parTrans" cxnId="{730C99F1-A46D-4CA6-BCFA-6DE8D05DDDC3}">
      <dgm:prSet/>
      <dgm:spPr/>
      <dgm:t>
        <a:bodyPr/>
        <a:lstStyle/>
        <a:p>
          <a:endParaRPr lang="en-US"/>
        </a:p>
      </dgm:t>
    </dgm:pt>
    <dgm:pt modelId="{699E08F4-05B1-4157-B1A8-DBCACA6A948F}" type="sibTrans" cxnId="{730C99F1-A46D-4CA6-BCFA-6DE8D05DDDC3}">
      <dgm:prSet/>
      <dgm:spPr/>
      <dgm:t>
        <a:bodyPr/>
        <a:lstStyle/>
        <a:p>
          <a:endParaRPr lang="en-US"/>
        </a:p>
      </dgm:t>
    </dgm:pt>
    <dgm:pt modelId="{B153D2F3-4955-4DA8-B8E2-DDA9802600D0}">
      <dgm:prSet phldrT="[Text]" custT="1"/>
      <dgm:spPr/>
      <dgm:t>
        <a:bodyPr/>
        <a:lstStyle/>
        <a:p>
          <a:r>
            <a:rPr lang="en-US" sz="2000" b="1" dirty="0">
              <a:solidFill>
                <a:srgbClr val="FF0000"/>
              </a:solidFill>
            </a:rPr>
            <a:t>U</a:t>
          </a:r>
          <a:r>
            <a:rPr lang="en-US" sz="1800" b="1" dirty="0"/>
            <a:t>ncertainty</a:t>
          </a:r>
        </a:p>
      </dgm:t>
    </dgm:pt>
    <dgm:pt modelId="{6A493FA5-46AB-4219-9CE5-155993327BCD}" type="parTrans" cxnId="{8F2C7C13-112F-4005-B17A-A990A6717B09}">
      <dgm:prSet/>
      <dgm:spPr/>
      <dgm:t>
        <a:bodyPr/>
        <a:lstStyle/>
        <a:p>
          <a:endParaRPr lang="en-US"/>
        </a:p>
      </dgm:t>
    </dgm:pt>
    <dgm:pt modelId="{6F887E81-47EC-45E0-8A4D-0D87D59D12BD}" type="sibTrans" cxnId="{8F2C7C13-112F-4005-B17A-A990A6717B09}">
      <dgm:prSet/>
      <dgm:spPr/>
      <dgm:t>
        <a:bodyPr/>
        <a:lstStyle/>
        <a:p>
          <a:endParaRPr lang="en-US"/>
        </a:p>
      </dgm:t>
    </dgm:pt>
    <dgm:pt modelId="{F58E5CB8-B145-4AA1-BCC7-A1FACDC06C4E}">
      <dgm:prSet phldrT="[Text]" custT="1"/>
      <dgm:spPr/>
      <dgm:t>
        <a:bodyPr/>
        <a:lstStyle/>
        <a:p>
          <a:r>
            <a:rPr lang="en-US" sz="2000" b="1" dirty="0">
              <a:solidFill>
                <a:srgbClr val="FF0000"/>
              </a:solidFill>
            </a:rPr>
            <a:t>C</a:t>
          </a:r>
          <a:r>
            <a:rPr lang="en-US" sz="1800" b="1" dirty="0"/>
            <a:t>omplexity</a:t>
          </a:r>
        </a:p>
      </dgm:t>
    </dgm:pt>
    <dgm:pt modelId="{592D4CE4-DFB9-4EA2-86C7-B0D525F0B133}" type="parTrans" cxnId="{18FC6359-9622-41FE-89F2-8AEEA8053D3E}">
      <dgm:prSet/>
      <dgm:spPr/>
      <dgm:t>
        <a:bodyPr/>
        <a:lstStyle/>
        <a:p>
          <a:endParaRPr lang="en-US"/>
        </a:p>
      </dgm:t>
    </dgm:pt>
    <dgm:pt modelId="{08FBF803-7B14-4804-905E-15A0883D039A}" type="sibTrans" cxnId="{18FC6359-9622-41FE-89F2-8AEEA8053D3E}">
      <dgm:prSet/>
      <dgm:spPr/>
      <dgm:t>
        <a:bodyPr/>
        <a:lstStyle/>
        <a:p>
          <a:endParaRPr lang="en-US"/>
        </a:p>
      </dgm:t>
    </dgm:pt>
    <dgm:pt modelId="{1C308A58-5591-4AD2-BA4A-418C7885194D}">
      <dgm:prSet phldrT="[Text]" custT="1"/>
      <dgm:spPr/>
      <dgm:t>
        <a:bodyPr/>
        <a:lstStyle/>
        <a:p>
          <a:r>
            <a:rPr lang="en-US" sz="2000" b="1" dirty="0">
              <a:solidFill>
                <a:srgbClr val="FF0000"/>
              </a:solidFill>
            </a:rPr>
            <a:t>A</a:t>
          </a:r>
          <a:r>
            <a:rPr lang="en-US" sz="1800" b="1" dirty="0"/>
            <a:t>mbiguity</a:t>
          </a:r>
        </a:p>
      </dgm:t>
    </dgm:pt>
    <dgm:pt modelId="{DEF31233-FC8C-4C14-9D30-B159B1FE99AD}" type="parTrans" cxnId="{D3F31B7A-0B34-4B84-8542-4B75517F806E}">
      <dgm:prSet/>
      <dgm:spPr/>
      <dgm:t>
        <a:bodyPr/>
        <a:lstStyle/>
        <a:p>
          <a:endParaRPr lang="en-US"/>
        </a:p>
      </dgm:t>
    </dgm:pt>
    <dgm:pt modelId="{C5C009C3-0044-4DE6-B3D3-E936A163234C}" type="sibTrans" cxnId="{D3F31B7A-0B34-4B84-8542-4B75517F806E}">
      <dgm:prSet/>
      <dgm:spPr/>
      <dgm:t>
        <a:bodyPr/>
        <a:lstStyle/>
        <a:p>
          <a:endParaRPr lang="en-US"/>
        </a:p>
      </dgm:t>
    </dgm:pt>
    <dgm:pt modelId="{909F24E5-6B62-42FF-9217-82718B42CE05}" type="pres">
      <dgm:prSet presAssocID="{82EAA3B8-5855-4FA8-846F-A500327323FC}" presName="Name0" presStyleCnt="0">
        <dgm:presLayoutVars>
          <dgm:chMax val="7"/>
          <dgm:chPref val="7"/>
          <dgm:dir/>
          <dgm:animLvl val="lvl"/>
        </dgm:presLayoutVars>
      </dgm:prSet>
      <dgm:spPr/>
    </dgm:pt>
    <dgm:pt modelId="{370F31F1-4480-4EDB-A8FA-37315AD1862B}" type="pres">
      <dgm:prSet presAssocID="{00E0E706-5AA3-41FD-A6DC-E19222D8D792}" presName="Accent1" presStyleCnt="0"/>
      <dgm:spPr/>
    </dgm:pt>
    <dgm:pt modelId="{099AA8F7-77F0-4D81-99B0-7B3CBB8ABF6A}" type="pres">
      <dgm:prSet presAssocID="{00E0E706-5AA3-41FD-A6DC-E19222D8D792}" presName="Accent" presStyleLbl="node1" presStyleIdx="0" presStyleCnt="4"/>
      <dgm:spPr/>
    </dgm:pt>
    <dgm:pt modelId="{59B9DAB3-294E-4929-9772-5731FA7DF71C}" type="pres">
      <dgm:prSet presAssocID="{00E0E706-5AA3-41FD-A6DC-E19222D8D792}" presName="Parent1" presStyleLbl="revTx" presStyleIdx="0" presStyleCnt="4">
        <dgm:presLayoutVars>
          <dgm:chMax val="1"/>
          <dgm:chPref val="1"/>
          <dgm:bulletEnabled val="1"/>
        </dgm:presLayoutVars>
      </dgm:prSet>
      <dgm:spPr/>
    </dgm:pt>
    <dgm:pt modelId="{C8273346-C89F-4FE1-B83F-BFAB05FAE94D}" type="pres">
      <dgm:prSet presAssocID="{B153D2F3-4955-4DA8-B8E2-DDA9802600D0}" presName="Accent2" presStyleCnt="0"/>
      <dgm:spPr/>
    </dgm:pt>
    <dgm:pt modelId="{F23B79F6-DB88-4D5E-A938-3AC4C394B2E8}" type="pres">
      <dgm:prSet presAssocID="{B153D2F3-4955-4DA8-B8E2-DDA9802600D0}" presName="Accent" presStyleLbl="node1" presStyleIdx="1" presStyleCnt="4"/>
      <dgm:spPr/>
    </dgm:pt>
    <dgm:pt modelId="{31B54EF7-D2F4-4708-8632-7B6B45F4E15C}" type="pres">
      <dgm:prSet presAssocID="{B153D2F3-4955-4DA8-B8E2-DDA9802600D0}" presName="Parent2" presStyleLbl="revTx" presStyleIdx="1" presStyleCnt="4">
        <dgm:presLayoutVars>
          <dgm:chMax val="1"/>
          <dgm:chPref val="1"/>
          <dgm:bulletEnabled val="1"/>
        </dgm:presLayoutVars>
      </dgm:prSet>
      <dgm:spPr/>
    </dgm:pt>
    <dgm:pt modelId="{05EA7B34-3CE2-48B4-A16E-BA1D767D277C}" type="pres">
      <dgm:prSet presAssocID="{F58E5CB8-B145-4AA1-BCC7-A1FACDC06C4E}" presName="Accent3" presStyleCnt="0"/>
      <dgm:spPr/>
    </dgm:pt>
    <dgm:pt modelId="{A6BE1E38-AF8B-413E-A970-81B88400A9E0}" type="pres">
      <dgm:prSet presAssocID="{F58E5CB8-B145-4AA1-BCC7-A1FACDC06C4E}" presName="Accent" presStyleLbl="node1" presStyleIdx="2" presStyleCnt="4"/>
      <dgm:spPr/>
    </dgm:pt>
    <dgm:pt modelId="{2CAFE64F-47C9-4C5C-999D-A2D891BEE172}" type="pres">
      <dgm:prSet presAssocID="{F58E5CB8-B145-4AA1-BCC7-A1FACDC06C4E}" presName="Parent3" presStyleLbl="revTx" presStyleIdx="2" presStyleCnt="4">
        <dgm:presLayoutVars>
          <dgm:chMax val="1"/>
          <dgm:chPref val="1"/>
          <dgm:bulletEnabled val="1"/>
        </dgm:presLayoutVars>
      </dgm:prSet>
      <dgm:spPr/>
    </dgm:pt>
    <dgm:pt modelId="{04DFC14A-266E-459E-91E9-96F8FEBC9FF3}" type="pres">
      <dgm:prSet presAssocID="{1C308A58-5591-4AD2-BA4A-418C7885194D}" presName="Accent4" presStyleCnt="0"/>
      <dgm:spPr/>
    </dgm:pt>
    <dgm:pt modelId="{22557896-B562-4F79-A919-44421B4EBD35}" type="pres">
      <dgm:prSet presAssocID="{1C308A58-5591-4AD2-BA4A-418C7885194D}" presName="Accent" presStyleLbl="node1" presStyleIdx="3" presStyleCnt="4"/>
      <dgm:spPr/>
    </dgm:pt>
    <dgm:pt modelId="{862954D2-0B58-4FA5-A82D-92CDDF9380B2}" type="pres">
      <dgm:prSet presAssocID="{1C308A58-5591-4AD2-BA4A-418C7885194D}" presName="Parent4" presStyleLbl="revTx" presStyleIdx="3" presStyleCnt="4">
        <dgm:presLayoutVars>
          <dgm:chMax val="1"/>
          <dgm:chPref val="1"/>
          <dgm:bulletEnabled val="1"/>
        </dgm:presLayoutVars>
      </dgm:prSet>
      <dgm:spPr/>
    </dgm:pt>
  </dgm:ptLst>
  <dgm:cxnLst>
    <dgm:cxn modelId="{8F2C7C13-112F-4005-B17A-A990A6717B09}" srcId="{82EAA3B8-5855-4FA8-846F-A500327323FC}" destId="{B153D2F3-4955-4DA8-B8E2-DDA9802600D0}" srcOrd="1" destOrd="0" parTransId="{6A493FA5-46AB-4219-9CE5-155993327BCD}" sibTransId="{6F887E81-47EC-45E0-8A4D-0D87D59D12BD}"/>
    <dgm:cxn modelId="{5A0B733C-0E79-48E1-963A-5CC5E929CFC9}" type="presOf" srcId="{F58E5CB8-B145-4AA1-BCC7-A1FACDC06C4E}" destId="{2CAFE64F-47C9-4C5C-999D-A2D891BEE172}" srcOrd="0" destOrd="0" presId="urn:microsoft.com/office/officeart/2009/layout/CircleArrowProcess"/>
    <dgm:cxn modelId="{65946B70-1165-4AC8-BEBF-012E24B5B231}" type="presOf" srcId="{00E0E706-5AA3-41FD-A6DC-E19222D8D792}" destId="{59B9DAB3-294E-4929-9772-5731FA7DF71C}" srcOrd="0" destOrd="0" presId="urn:microsoft.com/office/officeart/2009/layout/CircleArrowProcess"/>
    <dgm:cxn modelId="{F51C4376-0FB6-4E52-854E-55BF4E1DA16B}" type="presOf" srcId="{1C308A58-5591-4AD2-BA4A-418C7885194D}" destId="{862954D2-0B58-4FA5-A82D-92CDDF9380B2}" srcOrd="0" destOrd="0" presId="urn:microsoft.com/office/officeart/2009/layout/CircleArrowProcess"/>
    <dgm:cxn modelId="{18FC6359-9622-41FE-89F2-8AEEA8053D3E}" srcId="{82EAA3B8-5855-4FA8-846F-A500327323FC}" destId="{F58E5CB8-B145-4AA1-BCC7-A1FACDC06C4E}" srcOrd="2" destOrd="0" parTransId="{592D4CE4-DFB9-4EA2-86C7-B0D525F0B133}" sibTransId="{08FBF803-7B14-4804-905E-15A0883D039A}"/>
    <dgm:cxn modelId="{D3F31B7A-0B34-4B84-8542-4B75517F806E}" srcId="{82EAA3B8-5855-4FA8-846F-A500327323FC}" destId="{1C308A58-5591-4AD2-BA4A-418C7885194D}" srcOrd="3" destOrd="0" parTransId="{DEF31233-FC8C-4C14-9D30-B159B1FE99AD}" sibTransId="{C5C009C3-0044-4DE6-B3D3-E936A163234C}"/>
    <dgm:cxn modelId="{DABDF45A-F01E-438E-A105-5353B23584EA}" type="presOf" srcId="{B153D2F3-4955-4DA8-B8E2-DDA9802600D0}" destId="{31B54EF7-D2F4-4708-8632-7B6B45F4E15C}" srcOrd="0" destOrd="0" presId="urn:microsoft.com/office/officeart/2009/layout/CircleArrowProcess"/>
    <dgm:cxn modelId="{8ED8598A-768E-4B74-B972-9FEAFA27CF8E}" type="presOf" srcId="{82EAA3B8-5855-4FA8-846F-A500327323FC}" destId="{909F24E5-6B62-42FF-9217-82718B42CE05}" srcOrd="0" destOrd="0" presId="urn:microsoft.com/office/officeart/2009/layout/CircleArrowProcess"/>
    <dgm:cxn modelId="{730C99F1-A46D-4CA6-BCFA-6DE8D05DDDC3}" srcId="{82EAA3B8-5855-4FA8-846F-A500327323FC}" destId="{00E0E706-5AA3-41FD-A6DC-E19222D8D792}" srcOrd="0" destOrd="0" parTransId="{2EF91433-B8A5-4AEE-8B45-5F6A8D2A2715}" sibTransId="{699E08F4-05B1-4157-B1A8-DBCACA6A948F}"/>
    <dgm:cxn modelId="{D3782C4F-7D15-43F2-8A64-917C27B79EA0}" type="presParOf" srcId="{909F24E5-6B62-42FF-9217-82718B42CE05}" destId="{370F31F1-4480-4EDB-A8FA-37315AD1862B}" srcOrd="0" destOrd="0" presId="urn:microsoft.com/office/officeart/2009/layout/CircleArrowProcess"/>
    <dgm:cxn modelId="{E11AC44E-1C00-4E0D-849B-ED58473705D0}" type="presParOf" srcId="{370F31F1-4480-4EDB-A8FA-37315AD1862B}" destId="{099AA8F7-77F0-4D81-99B0-7B3CBB8ABF6A}" srcOrd="0" destOrd="0" presId="urn:microsoft.com/office/officeart/2009/layout/CircleArrowProcess"/>
    <dgm:cxn modelId="{AE1EF1A7-ECE2-44BF-A5C3-4CC7FDDD43A5}" type="presParOf" srcId="{909F24E5-6B62-42FF-9217-82718B42CE05}" destId="{59B9DAB3-294E-4929-9772-5731FA7DF71C}" srcOrd="1" destOrd="0" presId="urn:microsoft.com/office/officeart/2009/layout/CircleArrowProcess"/>
    <dgm:cxn modelId="{9E37278F-5F77-45EA-A907-C93E3F2E45CF}" type="presParOf" srcId="{909F24E5-6B62-42FF-9217-82718B42CE05}" destId="{C8273346-C89F-4FE1-B83F-BFAB05FAE94D}" srcOrd="2" destOrd="0" presId="urn:microsoft.com/office/officeart/2009/layout/CircleArrowProcess"/>
    <dgm:cxn modelId="{07355234-15A8-4F70-B18B-39A8A4EABD4B}" type="presParOf" srcId="{C8273346-C89F-4FE1-B83F-BFAB05FAE94D}" destId="{F23B79F6-DB88-4D5E-A938-3AC4C394B2E8}" srcOrd="0" destOrd="0" presId="urn:microsoft.com/office/officeart/2009/layout/CircleArrowProcess"/>
    <dgm:cxn modelId="{51CED209-32E0-4698-AA64-A44B3ED1DDF4}" type="presParOf" srcId="{909F24E5-6B62-42FF-9217-82718B42CE05}" destId="{31B54EF7-D2F4-4708-8632-7B6B45F4E15C}" srcOrd="3" destOrd="0" presId="urn:microsoft.com/office/officeart/2009/layout/CircleArrowProcess"/>
    <dgm:cxn modelId="{54C3AB57-1031-445F-876C-BE4719147D75}" type="presParOf" srcId="{909F24E5-6B62-42FF-9217-82718B42CE05}" destId="{05EA7B34-3CE2-48B4-A16E-BA1D767D277C}" srcOrd="4" destOrd="0" presId="urn:microsoft.com/office/officeart/2009/layout/CircleArrowProcess"/>
    <dgm:cxn modelId="{056375C8-1BE4-4846-B7A6-4068559EC56C}" type="presParOf" srcId="{05EA7B34-3CE2-48B4-A16E-BA1D767D277C}" destId="{A6BE1E38-AF8B-413E-A970-81B88400A9E0}" srcOrd="0" destOrd="0" presId="urn:microsoft.com/office/officeart/2009/layout/CircleArrowProcess"/>
    <dgm:cxn modelId="{FEBA801C-96AD-4056-93B1-001C5BAC0460}" type="presParOf" srcId="{909F24E5-6B62-42FF-9217-82718B42CE05}" destId="{2CAFE64F-47C9-4C5C-999D-A2D891BEE172}" srcOrd="5" destOrd="0" presId="urn:microsoft.com/office/officeart/2009/layout/CircleArrowProcess"/>
    <dgm:cxn modelId="{C30C5931-7006-4986-B710-51D3302A2A98}" type="presParOf" srcId="{909F24E5-6B62-42FF-9217-82718B42CE05}" destId="{04DFC14A-266E-459E-91E9-96F8FEBC9FF3}" srcOrd="6" destOrd="0" presId="urn:microsoft.com/office/officeart/2009/layout/CircleArrowProcess"/>
    <dgm:cxn modelId="{84B49B50-1554-4BDE-B83B-01696944C779}" type="presParOf" srcId="{04DFC14A-266E-459E-91E9-96F8FEBC9FF3}" destId="{22557896-B562-4F79-A919-44421B4EBD35}" srcOrd="0" destOrd="0" presId="urn:microsoft.com/office/officeart/2009/layout/CircleArrowProcess"/>
    <dgm:cxn modelId="{CB473309-ACA8-4576-BA69-D2E9C388E0A3}" type="presParOf" srcId="{909F24E5-6B62-42FF-9217-82718B42CE05}" destId="{862954D2-0B58-4FA5-A82D-92CDDF9380B2}"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B8FD46-F83B-4BDD-8AC2-9343FC35E59B}" type="doc">
      <dgm:prSet loTypeId="urn:microsoft.com/office/officeart/2005/8/layout/radial5" loCatId="relationship" qsTypeId="urn:microsoft.com/office/officeart/2005/8/quickstyle/3d1" qsCatId="3D" csTypeId="urn:microsoft.com/office/officeart/2005/8/colors/colorful3" csCatId="colorful" phldr="1"/>
      <dgm:spPr/>
      <dgm:t>
        <a:bodyPr/>
        <a:lstStyle/>
        <a:p>
          <a:endParaRPr lang="en-US"/>
        </a:p>
      </dgm:t>
    </dgm:pt>
    <dgm:pt modelId="{95D96DEB-0E34-4324-863E-9538F5575339}">
      <dgm:prSet phldrT="[Text]"/>
      <dgm:spPr/>
      <dgm:t>
        <a:bodyPr/>
        <a:lstStyle/>
        <a:p>
          <a:r>
            <a:rPr lang="en-US" dirty="0"/>
            <a:t>Learning &amp; Talent Development </a:t>
          </a:r>
        </a:p>
      </dgm:t>
    </dgm:pt>
    <dgm:pt modelId="{00FF4F76-B1E6-48E2-95FF-5939659A93B3}" type="parTrans" cxnId="{AA14FF63-764F-4395-85DC-4DFA3A68A8A5}">
      <dgm:prSet/>
      <dgm:spPr/>
      <dgm:t>
        <a:bodyPr/>
        <a:lstStyle/>
        <a:p>
          <a:endParaRPr lang="en-US"/>
        </a:p>
      </dgm:t>
    </dgm:pt>
    <dgm:pt modelId="{0946CA0F-9766-4956-842E-0A338FF24256}" type="sibTrans" cxnId="{AA14FF63-764F-4395-85DC-4DFA3A68A8A5}">
      <dgm:prSet/>
      <dgm:spPr/>
      <dgm:t>
        <a:bodyPr/>
        <a:lstStyle/>
        <a:p>
          <a:endParaRPr lang="en-US"/>
        </a:p>
      </dgm:t>
    </dgm:pt>
    <dgm:pt modelId="{809F4993-E648-457D-A477-07896E2B7071}">
      <dgm:prSet phldrT="[Text]"/>
      <dgm:spPr/>
      <dgm:t>
        <a:bodyPr/>
        <a:lstStyle/>
        <a:p>
          <a:r>
            <a:rPr lang="en-US" dirty="0"/>
            <a:t>Develop People Capabilities</a:t>
          </a:r>
        </a:p>
      </dgm:t>
    </dgm:pt>
    <dgm:pt modelId="{54B1A936-C05D-4881-982F-84FEB8A5EC86}" type="parTrans" cxnId="{4E289405-FE88-4500-BEC5-BCEF4797C8E5}">
      <dgm:prSet/>
      <dgm:spPr/>
      <dgm:t>
        <a:bodyPr/>
        <a:lstStyle/>
        <a:p>
          <a:endParaRPr lang="en-US"/>
        </a:p>
      </dgm:t>
    </dgm:pt>
    <dgm:pt modelId="{99A84DC8-A921-439C-AEDF-5AEF057806C2}" type="sibTrans" cxnId="{4E289405-FE88-4500-BEC5-BCEF4797C8E5}">
      <dgm:prSet/>
      <dgm:spPr/>
      <dgm:t>
        <a:bodyPr/>
        <a:lstStyle/>
        <a:p>
          <a:endParaRPr lang="en-US"/>
        </a:p>
      </dgm:t>
    </dgm:pt>
    <dgm:pt modelId="{F7AF0836-B580-4133-A998-FDA1A4AAE0BC}">
      <dgm:prSet phldrT="[Text]"/>
      <dgm:spPr/>
      <dgm:t>
        <a:bodyPr/>
        <a:lstStyle/>
        <a:p>
          <a:r>
            <a:rPr lang="en-US" dirty="0"/>
            <a:t>Attract &amp; Retain Talent</a:t>
          </a:r>
        </a:p>
      </dgm:t>
    </dgm:pt>
    <dgm:pt modelId="{569C6BB0-6F23-479D-9C67-ED7B36503226}" type="parTrans" cxnId="{719ED412-7172-4387-96B0-1CC8E5E04635}">
      <dgm:prSet/>
      <dgm:spPr/>
      <dgm:t>
        <a:bodyPr/>
        <a:lstStyle/>
        <a:p>
          <a:endParaRPr lang="en-US"/>
        </a:p>
      </dgm:t>
    </dgm:pt>
    <dgm:pt modelId="{753EA5C1-11CF-46BD-8A35-737749045A70}" type="sibTrans" cxnId="{719ED412-7172-4387-96B0-1CC8E5E04635}">
      <dgm:prSet/>
      <dgm:spPr/>
      <dgm:t>
        <a:bodyPr/>
        <a:lstStyle/>
        <a:p>
          <a:endParaRPr lang="en-US"/>
        </a:p>
      </dgm:t>
    </dgm:pt>
    <dgm:pt modelId="{8125534E-0595-48FB-A7E9-F5A6C16B7200}">
      <dgm:prSet phldrT="[Text]"/>
      <dgm:spPr/>
      <dgm:t>
        <a:bodyPr/>
        <a:lstStyle/>
        <a:p>
          <a:r>
            <a:rPr lang="en-US" dirty="0"/>
            <a:t>Motivate &amp; Engage Employees</a:t>
          </a:r>
        </a:p>
      </dgm:t>
    </dgm:pt>
    <dgm:pt modelId="{9B044E85-0AB9-448A-B3E1-D59CD492744F}" type="parTrans" cxnId="{83CAA83A-0484-4D48-816D-5FD908DA0886}">
      <dgm:prSet/>
      <dgm:spPr/>
      <dgm:t>
        <a:bodyPr/>
        <a:lstStyle/>
        <a:p>
          <a:endParaRPr lang="en-US"/>
        </a:p>
      </dgm:t>
    </dgm:pt>
    <dgm:pt modelId="{2A3B93CF-29DE-4F5A-A8A6-4DB13FE210F0}" type="sibTrans" cxnId="{83CAA83A-0484-4D48-816D-5FD908DA0886}">
      <dgm:prSet/>
      <dgm:spPr/>
      <dgm:t>
        <a:bodyPr/>
        <a:lstStyle/>
        <a:p>
          <a:endParaRPr lang="en-US"/>
        </a:p>
      </dgm:t>
    </dgm:pt>
    <dgm:pt modelId="{5DFF459D-F77E-43BB-B542-F796FFD6821B}">
      <dgm:prSet phldrT="[Text]"/>
      <dgm:spPr/>
      <dgm:t>
        <a:bodyPr/>
        <a:lstStyle/>
        <a:p>
          <a:r>
            <a:rPr lang="en-US" dirty="0"/>
            <a:t>Build Employer Brand</a:t>
          </a:r>
        </a:p>
      </dgm:t>
    </dgm:pt>
    <dgm:pt modelId="{99BF66AF-387F-4D66-9F52-BA9AAEF325EF}" type="parTrans" cxnId="{B0B1D92E-6BCE-4F01-A904-B4B958D7F4F1}">
      <dgm:prSet/>
      <dgm:spPr/>
      <dgm:t>
        <a:bodyPr/>
        <a:lstStyle/>
        <a:p>
          <a:endParaRPr lang="en-US"/>
        </a:p>
      </dgm:t>
    </dgm:pt>
    <dgm:pt modelId="{13784D11-2970-4127-98AF-BB79C876DB33}" type="sibTrans" cxnId="{B0B1D92E-6BCE-4F01-A904-B4B958D7F4F1}">
      <dgm:prSet/>
      <dgm:spPr/>
      <dgm:t>
        <a:bodyPr/>
        <a:lstStyle/>
        <a:p>
          <a:endParaRPr lang="en-US"/>
        </a:p>
      </dgm:t>
    </dgm:pt>
    <dgm:pt modelId="{880B0225-95C0-4651-AD77-F7FA2D309E84}">
      <dgm:prSet phldrT="[Text]"/>
      <dgm:spPr/>
      <dgm:t>
        <a:bodyPr/>
        <a:lstStyle/>
        <a:p>
          <a:r>
            <a:rPr lang="en-US" dirty="0"/>
            <a:t>Create a Values-Based Culture</a:t>
          </a:r>
        </a:p>
      </dgm:t>
    </dgm:pt>
    <dgm:pt modelId="{34B0A65B-6D28-441B-8F59-404124A928CD}" type="parTrans" cxnId="{F5A86092-8B94-4183-9304-E5A9E56AC50E}">
      <dgm:prSet/>
      <dgm:spPr/>
      <dgm:t>
        <a:bodyPr/>
        <a:lstStyle/>
        <a:p>
          <a:endParaRPr lang="en-US"/>
        </a:p>
      </dgm:t>
    </dgm:pt>
    <dgm:pt modelId="{C229BA47-EC7D-47BC-9315-918DD51BD856}" type="sibTrans" cxnId="{F5A86092-8B94-4183-9304-E5A9E56AC50E}">
      <dgm:prSet/>
      <dgm:spPr/>
      <dgm:t>
        <a:bodyPr/>
        <a:lstStyle/>
        <a:p>
          <a:endParaRPr lang="en-US"/>
        </a:p>
      </dgm:t>
    </dgm:pt>
    <dgm:pt modelId="{E6E86437-CE1C-4B44-924A-B731E8431BA5}" type="pres">
      <dgm:prSet presAssocID="{A9B8FD46-F83B-4BDD-8AC2-9343FC35E59B}" presName="Name0" presStyleCnt="0">
        <dgm:presLayoutVars>
          <dgm:chMax val="1"/>
          <dgm:dir/>
          <dgm:animLvl val="ctr"/>
          <dgm:resizeHandles val="exact"/>
        </dgm:presLayoutVars>
      </dgm:prSet>
      <dgm:spPr/>
    </dgm:pt>
    <dgm:pt modelId="{6AE4882F-1CC0-44C1-8075-CCA379982B8E}" type="pres">
      <dgm:prSet presAssocID="{95D96DEB-0E34-4324-863E-9538F5575339}" presName="centerShape" presStyleLbl="node0" presStyleIdx="0" presStyleCnt="1"/>
      <dgm:spPr/>
    </dgm:pt>
    <dgm:pt modelId="{5248858C-F673-4115-AF65-E80018401853}" type="pres">
      <dgm:prSet presAssocID="{54B1A936-C05D-4881-982F-84FEB8A5EC86}" presName="parTrans" presStyleLbl="sibTrans2D1" presStyleIdx="0" presStyleCnt="5"/>
      <dgm:spPr/>
    </dgm:pt>
    <dgm:pt modelId="{80ECC86A-0824-450C-8FCB-8E0C7F033815}" type="pres">
      <dgm:prSet presAssocID="{54B1A936-C05D-4881-982F-84FEB8A5EC86}" presName="connectorText" presStyleLbl="sibTrans2D1" presStyleIdx="0" presStyleCnt="5"/>
      <dgm:spPr/>
    </dgm:pt>
    <dgm:pt modelId="{0590FEAB-371F-44A1-BBB1-DF159CE6BFAA}" type="pres">
      <dgm:prSet presAssocID="{809F4993-E648-457D-A477-07896E2B7071}" presName="node" presStyleLbl="node1" presStyleIdx="0" presStyleCnt="5">
        <dgm:presLayoutVars>
          <dgm:bulletEnabled val="1"/>
        </dgm:presLayoutVars>
      </dgm:prSet>
      <dgm:spPr/>
    </dgm:pt>
    <dgm:pt modelId="{C14B753E-0E27-400A-9173-AC78C0DEB090}" type="pres">
      <dgm:prSet presAssocID="{569C6BB0-6F23-479D-9C67-ED7B36503226}" presName="parTrans" presStyleLbl="sibTrans2D1" presStyleIdx="1" presStyleCnt="5"/>
      <dgm:spPr/>
    </dgm:pt>
    <dgm:pt modelId="{57F81152-F7D3-47F9-892C-9275007BB146}" type="pres">
      <dgm:prSet presAssocID="{569C6BB0-6F23-479D-9C67-ED7B36503226}" presName="connectorText" presStyleLbl="sibTrans2D1" presStyleIdx="1" presStyleCnt="5"/>
      <dgm:spPr/>
    </dgm:pt>
    <dgm:pt modelId="{A2C72369-E232-4ED4-B512-06059E55679E}" type="pres">
      <dgm:prSet presAssocID="{F7AF0836-B580-4133-A998-FDA1A4AAE0BC}" presName="node" presStyleLbl="node1" presStyleIdx="1" presStyleCnt="5">
        <dgm:presLayoutVars>
          <dgm:bulletEnabled val="1"/>
        </dgm:presLayoutVars>
      </dgm:prSet>
      <dgm:spPr/>
    </dgm:pt>
    <dgm:pt modelId="{10353F84-5BB8-4220-891A-ED4058FF456B}" type="pres">
      <dgm:prSet presAssocID="{9B044E85-0AB9-448A-B3E1-D59CD492744F}" presName="parTrans" presStyleLbl="sibTrans2D1" presStyleIdx="2" presStyleCnt="5"/>
      <dgm:spPr/>
    </dgm:pt>
    <dgm:pt modelId="{305A379E-4B6B-4D18-AB3B-06CB300C8067}" type="pres">
      <dgm:prSet presAssocID="{9B044E85-0AB9-448A-B3E1-D59CD492744F}" presName="connectorText" presStyleLbl="sibTrans2D1" presStyleIdx="2" presStyleCnt="5"/>
      <dgm:spPr/>
    </dgm:pt>
    <dgm:pt modelId="{C2C8820A-4123-4766-A703-8502F83FA716}" type="pres">
      <dgm:prSet presAssocID="{8125534E-0595-48FB-A7E9-F5A6C16B7200}" presName="node" presStyleLbl="node1" presStyleIdx="2" presStyleCnt="5">
        <dgm:presLayoutVars>
          <dgm:bulletEnabled val="1"/>
        </dgm:presLayoutVars>
      </dgm:prSet>
      <dgm:spPr/>
    </dgm:pt>
    <dgm:pt modelId="{D362F3CF-1D48-4463-8065-EEA63EACAEB1}" type="pres">
      <dgm:prSet presAssocID="{99BF66AF-387F-4D66-9F52-BA9AAEF325EF}" presName="parTrans" presStyleLbl="sibTrans2D1" presStyleIdx="3" presStyleCnt="5"/>
      <dgm:spPr/>
    </dgm:pt>
    <dgm:pt modelId="{DF6E6BE4-5A33-4221-839F-9E51A71041C0}" type="pres">
      <dgm:prSet presAssocID="{99BF66AF-387F-4D66-9F52-BA9AAEF325EF}" presName="connectorText" presStyleLbl="sibTrans2D1" presStyleIdx="3" presStyleCnt="5"/>
      <dgm:spPr/>
    </dgm:pt>
    <dgm:pt modelId="{218C0EC6-2CB7-4E31-B21E-45003D95A04B}" type="pres">
      <dgm:prSet presAssocID="{5DFF459D-F77E-43BB-B542-F796FFD6821B}" presName="node" presStyleLbl="node1" presStyleIdx="3" presStyleCnt="5">
        <dgm:presLayoutVars>
          <dgm:bulletEnabled val="1"/>
        </dgm:presLayoutVars>
      </dgm:prSet>
      <dgm:spPr/>
    </dgm:pt>
    <dgm:pt modelId="{020CB67B-C807-496B-B183-99977BC3EA96}" type="pres">
      <dgm:prSet presAssocID="{34B0A65B-6D28-441B-8F59-404124A928CD}" presName="parTrans" presStyleLbl="sibTrans2D1" presStyleIdx="4" presStyleCnt="5"/>
      <dgm:spPr/>
    </dgm:pt>
    <dgm:pt modelId="{D4F0E49F-CAC3-4162-94F5-0D2641A1DD39}" type="pres">
      <dgm:prSet presAssocID="{34B0A65B-6D28-441B-8F59-404124A928CD}" presName="connectorText" presStyleLbl="sibTrans2D1" presStyleIdx="4" presStyleCnt="5"/>
      <dgm:spPr/>
    </dgm:pt>
    <dgm:pt modelId="{B6C019CA-2888-45F8-88EE-5E161FCEF791}" type="pres">
      <dgm:prSet presAssocID="{880B0225-95C0-4651-AD77-F7FA2D309E84}" presName="node" presStyleLbl="node1" presStyleIdx="4" presStyleCnt="5">
        <dgm:presLayoutVars>
          <dgm:bulletEnabled val="1"/>
        </dgm:presLayoutVars>
      </dgm:prSet>
      <dgm:spPr/>
    </dgm:pt>
  </dgm:ptLst>
  <dgm:cxnLst>
    <dgm:cxn modelId="{4E289405-FE88-4500-BEC5-BCEF4797C8E5}" srcId="{95D96DEB-0E34-4324-863E-9538F5575339}" destId="{809F4993-E648-457D-A477-07896E2B7071}" srcOrd="0" destOrd="0" parTransId="{54B1A936-C05D-4881-982F-84FEB8A5EC86}" sibTransId="{99A84DC8-A921-439C-AEDF-5AEF057806C2}"/>
    <dgm:cxn modelId="{24EB660A-336D-48E2-A839-8E9DE09629E6}" type="presOf" srcId="{9B044E85-0AB9-448A-B3E1-D59CD492744F}" destId="{305A379E-4B6B-4D18-AB3B-06CB300C8067}" srcOrd="1" destOrd="0" presId="urn:microsoft.com/office/officeart/2005/8/layout/radial5"/>
    <dgm:cxn modelId="{26548F0C-0D13-454A-850E-982F5D018F01}" type="presOf" srcId="{5DFF459D-F77E-43BB-B542-F796FFD6821B}" destId="{218C0EC6-2CB7-4E31-B21E-45003D95A04B}" srcOrd="0" destOrd="0" presId="urn:microsoft.com/office/officeart/2005/8/layout/radial5"/>
    <dgm:cxn modelId="{719ED412-7172-4387-96B0-1CC8E5E04635}" srcId="{95D96DEB-0E34-4324-863E-9538F5575339}" destId="{F7AF0836-B580-4133-A998-FDA1A4AAE0BC}" srcOrd="1" destOrd="0" parTransId="{569C6BB0-6F23-479D-9C67-ED7B36503226}" sibTransId="{753EA5C1-11CF-46BD-8A35-737749045A70}"/>
    <dgm:cxn modelId="{15F76419-7F19-49F7-86F7-CAF8545345A1}" type="presOf" srcId="{34B0A65B-6D28-441B-8F59-404124A928CD}" destId="{D4F0E49F-CAC3-4162-94F5-0D2641A1DD39}" srcOrd="1" destOrd="0" presId="urn:microsoft.com/office/officeart/2005/8/layout/radial5"/>
    <dgm:cxn modelId="{03925919-A36A-45DE-973A-9D4F9BC2E2B5}" type="presOf" srcId="{99BF66AF-387F-4D66-9F52-BA9AAEF325EF}" destId="{DF6E6BE4-5A33-4221-839F-9E51A71041C0}" srcOrd="1" destOrd="0" presId="urn:microsoft.com/office/officeart/2005/8/layout/radial5"/>
    <dgm:cxn modelId="{A1AA8019-8490-4B03-8721-BD39834BFE2B}" type="presOf" srcId="{34B0A65B-6D28-441B-8F59-404124A928CD}" destId="{020CB67B-C807-496B-B183-99977BC3EA96}" srcOrd="0" destOrd="0" presId="urn:microsoft.com/office/officeart/2005/8/layout/radial5"/>
    <dgm:cxn modelId="{BFACA122-0D15-435B-BC11-E53E064FE7CC}" type="presOf" srcId="{A9B8FD46-F83B-4BDD-8AC2-9343FC35E59B}" destId="{E6E86437-CE1C-4B44-924A-B731E8431BA5}" srcOrd="0" destOrd="0" presId="urn:microsoft.com/office/officeart/2005/8/layout/radial5"/>
    <dgm:cxn modelId="{5A6C422A-A8CC-4410-ACFB-903177750646}" type="presOf" srcId="{99BF66AF-387F-4D66-9F52-BA9AAEF325EF}" destId="{D362F3CF-1D48-4463-8065-EEA63EACAEB1}" srcOrd="0" destOrd="0" presId="urn:microsoft.com/office/officeart/2005/8/layout/radial5"/>
    <dgm:cxn modelId="{B0B1D92E-6BCE-4F01-A904-B4B958D7F4F1}" srcId="{95D96DEB-0E34-4324-863E-9538F5575339}" destId="{5DFF459D-F77E-43BB-B542-F796FFD6821B}" srcOrd="3" destOrd="0" parTransId="{99BF66AF-387F-4D66-9F52-BA9AAEF325EF}" sibTransId="{13784D11-2970-4127-98AF-BB79C876DB33}"/>
    <dgm:cxn modelId="{83CAA83A-0484-4D48-816D-5FD908DA0886}" srcId="{95D96DEB-0E34-4324-863E-9538F5575339}" destId="{8125534E-0595-48FB-A7E9-F5A6C16B7200}" srcOrd="2" destOrd="0" parTransId="{9B044E85-0AB9-448A-B3E1-D59CD492744F}" sibTransId="{2A3B93CF-29DE-4F5A-A8A6-4DB13FE210F0}"/>
    <dgm:cxn modelId="{55A67D3D-B8A3-429D-B649-45A89DFDBFC4}" type="presOf" srcId="{569C6BB0-6F23-479D-9C67-ED7B36503226}" destId="{57F81152-F7D3-47F9-892C-9275007BB146}" srcOrd="1" destOrd="0" presId="urn:microsoft.com/office/officeart/2005/8/layout/radial5"/>
    <dgm:cxn modelId="{AA14FF63-764F-4395-85DC-4DFA3A68A8A5}" srcId="{A9B8FD46-F83B-4BDD-8AC2-9343FC35E59B}" destId="{95D96DEB-0E34-4324-863E-9538F5575339}" srcOrd="0" destOrd="0" parTransId="{00FF4F76-B1E6-48E2-95FF-5939659A93B3}" sibTransId="{0946CA0F-9766-4956-842E-0A338FF24256}"/>
    <dgm:cxn modelId="{52970285-BD64-43D2-AC29-A6C7879A1D5B}" type="presOf" srcId="{54B1A936-C05D-4881-982F-84FEB8A5EC86}" destId="{5248858C-F673-4115-AF65-E80018401853}" srcOrd="0" destOrd="0" presId="urn:microsoft.com/office/officeart/2005/8/layout/radial5"/>
    <dgm:cxn modelId="{EFBA1585-3285-4117-8C92-F6B34E5070A9}" type="presOf" srcId="{9B044E85-0AB9-448A-B3E1-D59CD492744F}" destId="{10353F84-5BB8-4220-891A-ED4058FF456B}" srcOrd="0" destOrd="0" presId="urn:microsoft.com/office/officeart/2005/8/layout/radial5"/>
    <dgm:cxn modelId="{F5A86092-8B94-4183-9304-E5A9E56AC50E}" srcId="{95D96DEB-0E34-4324-863E-9538F5575339}" destId="{880B0225-95C0-4651-AD77-F7FA2D309E84}" srcOrd="4" destOrd="0" parTransId="{34B0A65B-6D28-441B-8F59-404124A928CD}" sibTransId="{C229BA47-EC7D-47BC-9315-918DD51BD856}"/>
    <dgm:cxn modelId="{5BFC3A94-3C65-4F4F-9E83-5D4909722642}" type="presOf" srcId="{8125534E-0595-48FB-A7E9-F5A6C16B7200}" destId="{C2C8820A-4123-4766-A703-8502F83FA716}" srcOrd="0" destOrd="0" presId="urn:microsoft.com/office/officeart/2005/8/layout/radial5"/>
    <dgm:cxn modelId="{BA823BA5-0D9F-41D9-8A71-90CA63D3745E}" type="presOf" srcId="{809F4993-E648-457D-A477-07896E2B7071}" destId="{0590FEAB-371F-44A1-BBB1-DF159CE6BFAA}" srcOrd="0" destOrd="0" presId="urn:microsoft.com/office/officeart/2005/8/layout/radial5"/>
    <dgm:cxn modelId="{28C050A6-3280-4956-80C9-DF0C3A8B30F5}" type="presOf" srcId="{F7AF0836-B580-4133-A998-FDA1A4AAE0BC}" destId="{A2C72369-E232-4ED4-B512-06059E55679E}" srcOrd="0" destOrd="0" presId="urn:microsoft.com/office/officeart/2005/8/layout/radial5"/>
    <dgm:cxn modelId="{0369A8AA-6FE6-4B2D-882A-9ECC1F4883F4}" type="presOf" srcId="{569C6BB0-6F23-479D-9C67-ED7B36503226}" destId="{C14B753E-0E27-400A-9173-AC78C0DEB090}" srcOrd="0" destOrd="0" presId="urn:microsoft.com/office/officeart/2005/8/layout/radial5"/>
    <dgm:cxn modelId="{65552EBA-1055-42CE-A82F-CF1D19813AB2}" type="presOf" srcId="{880B0225-95C0-4651-AD77-F7FA2D309E84}" destId="{B6C019CA-2888-45F8-88EE-5E161FCEF791}" srcOrd="0" destOrd="0" presId="urn:microsoft.com/office/officeart/2005/8/layout/radial5"/>
    <dgm:cxn modelId="{85B7BEE8-B2C6-4EA6-968D-51C51CFFB38A}" type="presOf" srcId="{54B1A936-C05D-4881-982F-84FEB8A5EC86}" destId="{80ECC86A-0824-450C-8FCB-8E0C7F033815}" srcOrd="1" destOrd="0" presId="urn:microsoft.com/office/officeart/2005/8/layout/radial5"/>
    <dgm:cxn modelId="{B504E2E8-4AA4-41A1-8C6E-1CA97D0828CE}" type="presOf" srcId="{95D96DEB-0E34-4324-863E-9538F5575339}" destId="{6AE4882F-1CC0-44C1-8075-CCA379982B8E}" srcOrd="0" destOrd="0" presId="urn:microsoft.com/office/officeart/2005/8/layout/radial5"/>
    <dgm:cxn modelId="{B8BC88D2-C30C-4DAB-8B58-7D3D475D5BE1}" type="presParOf" srcId="{E6E86437-CE1C-4B44-924A-B731E8431BA5}" destId="{6AE4882F-1CC0-44C1-8075-CCA379982B8E}" srcOrd="0" destOrd="0" presId="urn:microsoft.com/office/officeart/2005/8/layout/radial5"/>
    <dgm:cxn modelId="{F5C27D25-B2C1-4252-AD92-07731F5B0EF3}" type="presParOf" srcId="{E6E86437-CE1C-4B44-924A-B731E8431BA5}" destId="{5248858C-F673-4115-AF65-E80018401853}" srcOrd="1" destOrd="0" presId="urn:microsoft.com/office/officeart/2005/8/layout/radial5"/>
    <dgm:cxn modelId="{694C232C-CE4B-4D52-A45A-9F4F713670F3}" type="presParOf" srcId="{5248858C-F673-4115-AF65-E80018401853}" destId="{80ECC86A-0824-450C-8FCB-8E0C7F033815}" srcOrd="0" destOrd="0" presId="urn:microsoft.com/office/officeart/2005/8/layout/radial5"/>
    <dgm:cxn modelId="{4F385001-E7BE-46F7-A1EC-D1C7E2C7192B}" type="presParOf" srcId="{E6E86437-CE1C-4B44-924A-B731E8431BA5}" destId="{0590FEAB-371F-44A1-BBB1-DF159CE6BFAA}" srcOrd="2" destOrd="0" presId="urn:microsoft.com/office/officeart/2005/8/layout/radial5"/>
    <dgm:cxn modelId="{50062059-B6CD-4041-956C-3CAB120E9DA1}" type="presParOf" srcId="{E6E86437-CE1C-4B44-924A-B731E8431BA5}" destId="{C14B753E-0E27-400A-9173-AC78C0DEB090}" srcOrd="3" destOrd="0" presId="urn:microsoft.com/office/officeart/2005/8/layout/radial5"/>
    <dgm:cxn modelId="{E59BC566-F507-46CF-B1A9-159F76EEDBD8}" type="presParOf" srcId="{C14B753E-0E27-400A-9173-AC78C0DEB090}" destId="{57F81152-F7D3-47F9-892C-9275007BB146}" srcOrd="0" destOrd="0" presId="urn:microsoft.com/office/officeart/2005/8/layout/radial5"/>
    <dgm:cxn modelId="{D3A225D4-3521-4B3F-BE11-3177B545B097}" type="presParOf" srcId="{E6E86437-CE1C-4B44-924A-B731E8431BA5}" destId="{A2C72369-E232-4ED4-B512-06059E55679E}" srcOrd="4" destOrd="0" presId="urn:microsoft.com/office/officeart/2005/8/layout/radial5"/>
    <dgm:cxn modelId="{B8FC0977-7B10-4234-850C-B9AAE7FD9116}" type="presParOf" srcId="{E6E86437-CE1C-4B44-924A-B731E8431BA5}" destId="{10353F84-5BB8-4220-891A-ED4058FF456B}" srcOrd="5" destOrd="0" presId="urn:microsoft.com/office/officeart/2005/8/layout/radial5"/>
    <dgm:cxn modelId="{6C060315-6B03-4431-80B8-8E53DC260783}" type="presParOf" srcId="{10353F84-5BB8-4220-891A-ED4058FF456B}" destId="{305A379E-4B6B-4D18-AB3B-06CB300C8067}" srcOrd="0" destOrd="0" presId="urn:microsoft.com/office/officeart/2005/8/layout/radial5"/>
    <dgm:cxn modelId="{5D3965F4-CD87-4A57-9485-F9C546781C44}" type="presParOf" srcId="{E6E86437-CE1C-4B44-924A-B731E8431BA5}" destId="{C2C8820A-4123-4766-A703-8502F83FA716}" srcOrd="6" destOrd="0" presId="urn:microsoft.com/office/officeart/2005/8/layout/radial5"/>
    <dgm:cxn modelId="{8D8E2959-DF2D-48AC-A031-88CF5F00DFCD}" type="presParOf" srcId="{E6E86437-CE1C-4B44-924A-B731E8431BA5}" destId="{D362F3CF-1D48-4463-8065-EEA63EACAEB1}" srcOrd="7" destOrd="0" presId="urn:microsoft.com/office/officeart/2005/8/layout/radial5"/>
    <dgm:cxn modelId="{E3D97FCD-AC48-47AC-A1D3-55C5F84B5617}" type="presParOf" srcId="{D362F3CF-1D48-4463-8065-EEA63EACAEB1}" destId="{DF6E6BE4-5A33-4221-839F-9E51A71041C0}" srcOrd="0" destOrd="0" presId="urn:microsoft.com/office/officeart/2005/8/layout/radial5"/>
    <dgm:cxn modelId="{2770F62D-99BF-4764-A734-F96FE40DFB76}" type="presParOf" srcId="{E6E86437-CE1C-4B44-924A-B731E8431BA5}" destId="{218C0EC6-2CB7-4E31-B21E-45003D95A04B}" srcOrd="8" destOrd="0" presId="urn:microsoft.com/office/officeart/2005/8/layout/radial5"/>
    <dgm:cxn modelId="{12351AB1-736F-40CD-9E17-83DE34BF114E}" type="presParOf" srcId="{E6E86437-CE1C-4B44-924A-B731E8431BA5}" destId="{020CB67B-C807-496B-B183-99977BC3EA96}" srcOrd="9" destOrd="0" presId="urn:microsoft.com/office/officeart/2005/8/layout/radial5"/>
    <dgm:cxn modelId="{BB7C3644-140F-49D4-85F8-C51ECCE9EA59}" type="presParOf" srcId="{020CB67B-C807-496B-B183-99977BC3EA96}" destId="{D4F0E49F-CAC3-4162-94F5-0D2641A1DD39}" srcOrd="0" destOrd="0" presId="urn:microsoft.com/office/officeart/2005/8/layout/radial5"/>
    <dgm:cxn modelId="{B0C34966-5A92-482B-B802-6D566E1056B6}" type="presParOf" srcId="{E6E86437-CE1C-4B44-924A-B731E8431BA5}" destId="{B6C019CA-2888-45F8-88EE-5E161FCEF791}"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AA8F7-77F0-4D81-99B0-7B3CBB8ABF6A}">
      <dsp:nvSpPr>
        <dsp:cNvPr id="0" name=""/>
        <dsp:cNvSpPr/>
      </dsp:nvSpPr>
      <dsp:spPr>
        <a:xfrm>
          <a:off x="3052622" y="0"/>
          <a:ext cx="2097443" cy="2097656"/>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B9DAB3-294E-4929-9772-5731FA7DF71C}">
      <dsp:nvSpPr>
        <dsp:cNvPr id="0" name=""/>
        <dsp:cNvSpPr/>
      </dsp:nvSpPr>
      <dsp:spPr>
        <a:xfrm>
          <a:off x="3515704" y="759294"/>
          <a:ext cx="1170492" cy="585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0000"/>
              </a:solidFill>
            </a:rPr>
            <a:t>V</a:t>
          </a:r>
          <a:r>
            <a:rPr lang="en-US" sz="1800" b="1" kern="1200" dirty="0"/>
            <a:t>olatility</a:t>
          </a:r>
        </a:p>
      </dsp:txBody>
      <dsp:txXfrm>
        <a:off x="3515704" y="759294"/>
        <a:ext cx="1170492" cy="585185"/>
      </dsp:txXfrm>
    </dsp:sp>
    <dsp:sp modelId="{F23B79F6-DB88-4D5E-A938-3AC4C394B2E8}">
      <dsp:nvSpPr>
        <dsp:cNvPr id="0" name=""/>
        <dsp:cNvSpPr/>
      </dsp:nvSpPr>
      <dsp:spPr>
        <a:xfrm>
          <a:off x="2469934" y="1205415"/>
          <a:ext cx="2097443" cy="2097656"/>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B54EF7-D2F4-4708-8632-7B6B45F4E15C}">
      <dsp:nvSpPr>
        <dsp:cNvPr id="0" name=""/>
        <dsp:cNvSpPr/>
      </dsp:nvSpPr>
      <dsp:spPr>
        <a:xfrm>
          <a:off x="2930655" y="1966935"/>
          <a:ext cx="1170492" cy="585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0000"/>
              </a:solidFill>
            </a:rPr>
            <a:t>U</a:t>
          </a:r>
          <a:r>
            <a:rPr lang="en-US" sz="1800" b="1" kern="1200" dirty="0"/>
            <a:t>ncertainty</a:t>
          </a:r>
        </a:p>
      </dsp:txBody>
      <dsp:txXfrm>
        <a:off x="2930655" y="1966935"/>
        <a:ext cx="1170492" cy="585185"/>
      </dsp:txXfrm>
    </dsp:sp>
    <dsp:sp modelId="{A6BE1E38-AF8B-413E-A970-81B88400A9E0}">
      <dsp:nvSpPr>
        <dsp:cNvPr id="0" name=""/>
        <dsp:cNvSpPr/>
      </dsp:nvSpPr>
      <dsp:spPr>
        <a:xfrm>
          <a:off x="3052622" y="2415280"/>
          <a:ext cx="2097443" cy="2097656"/>
        </a:xfrm>
        <a:prstGeom prst="circularArrow">
          <a:avLst>
            <a:gd name="adj1" fmla="val 10980"/>
            <a:gd name="adj2" fmla="val 1142322"/>
            <a:gd name="adj3" fmla="val 4500000"/>
            <a:gd name="adj4" fmla="val 13500000"/>
            <a:gd name="adj5" fmla="val 125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AFE64F-47C9-4C5C-999D-A2D891BEE172}">
      <dsp:nvSpPr>
        <dsp:cNvPr id="0" name=""/>
        <dsp:cNvSpPr/>
      </dsp:nvSpPr>
      <dsp:spPr>
        <a:xfrm>
          <a:off x="3515704" y="3174575"/>
          <a:ext cx="1170492" cy="585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0000"/>
              </a:solidFill>
            </a:rPr>
            <a:t>C</a:t>
          </a:r>
          <a:r>
            <a:rPr lang="en-US" sz="1800" b="1" kern="1200" dirty="0"/>
            <a:t>omplexity</a:t>
          </a:r>
        </a:p>
      </dsp:txBody>
      <dsp:txXfrm>
        <a:off x="3515704" y="3174575"/>
        <a:ext cx="1170492" cy="585185"/>
      </dsp:txXfrm>
    </dsp:sp>
    <dsp:sp modelId="{22557896-B562-4F79-A919-44421B4EBD35}">
      <dsp:nvSpPr>
        <dsp:cNvPr id="0" name=""/>
        <dsp:cNvSpPr/>
      </dsp:nvSpPr>
      <dsp:spPr>
        <a:xfrm>
          <a:off x="2619442" y="3759761"/>
          <a:ext cx="1801967" cy="1802838"/>
        </a:xfrm>
        <a:prstGeom prst="blockArc">
          <a:avLst>
            <a:gd name="adj1" fmla="val 0"/>
            <a:gd name="adj2" fmla="val 18900000"/>
            <a:gd name="adj3" fmla="val 1274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2954D2-0B58-4FA5-A82D-92CDDF9380B2}">
      <dsp:nvSpPr>
        <dsp:cNvPr id="0" name=""/>
        <dsp:cNvSpPr/>
      </dsp:nvSpPr>
      <dsp:spPr>
        <a:xfrm>
          <a:off x="2930655" y="4382216"/>
          <a:ext cx="1170492" cy="585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0000"/>
              </a:solidFill>
            </a:rPr>
            <a:t>A</a:t>
          </a:r>
          <a:r>
            <a:rPr lang="en-US" sz="1800" b="1" kern="1200" dirty="0"/>
            <a:t>mbiguity</a:t>
          </a:r>
        </a:p>
      </dsp:txBody>
      <dsp:txXfrm>
        <a:off x="2930655" y="4382216"/>
        <a:ext cx="1170492" cy="5851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4882F-1CC0-44C1-8075-CCA379982B8E}">
      <dsp:nvSpPr>
        <dsp:cNvPr id="0" name=""/>
        <dsp:cNvSpPr/>
      </dsp:nvSpPr>
      <dsp:spPr>
        <a:xfrm>
          <a:off x="3347871" y="1956039"/>
          <a:ext cx="1394452" cy="139445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Learning &amp; Talent Development </a:t>
          </a:r>
        </a:p>
      </dsp:txBody>
      <dsp:txXfrm>
        <a:off x="3552084" y="2160252"/>
        <a:ext cx="986026" cy="986026"/>
      </dsp:txXfrm>
    </dsp:sp>
    <dsp:sp modelId="{5248858C-F673-4115-AF65-E80018401853}">
      <dsp:nvSpPr>
        <dsp:cNvPr id="0" name=""/>
        <dsp:cNvSpPr/>
      </dsp:nvSpPr>
      <dsp:spPr>
        <a:xfrm rot="16200000">
          <a:off x="3897034" y="1447999"/>
          <a:ext cx="296125" cy="474113"/>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941453" y="1587241"/>
        <a:ext cx="207288" cy="284467"/>
      </dsp:txXfrm>
    </dsp:sp>
    <dsp:sp modelId="{0590FEAB-371F-44A1-BBB1-DF159CE6BFAA}">
      <dsp:nvSpPr>
        <dsp:cNvPr id="0" name=""/>
        <dsp:cNvSpPr/>
      </dsp:nvSpPr>
      <dsp:spPr>
        <a:xfrm>
          <a:off x="3347871" y="2859"/>
          <a:ext cx="1394452" cy="139445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Develop People Capabilities</a:t>
          </a:r>
        </a:p>
      </dsp:txBody>
      <dsp:txXfrm>
        <a:off x="3552084" y="207072"/>
        <a:ext cx="986026" cy="986026"/>
      </dsp:txXfrm>
    </dsp:sp>
    <dsp:sp modelId="{C14B753E-0E27-400A-9173-AC78C0DEB090}">
      <dsp:nvSpPr>
        <dsp:cNvPr id="0" name=""/>
        <dsp:cNvSpPr/>
      </dsp:nvSpPr>
      <dsp:spPr>
        <a:xfrm rot="20520000">
          <a:off x="4817856" y="2117015"/>
          <a:ext cx="296125" cy="474113"/>
        </a:xfrm>
        <a:prstGeom prst="rightArrow">
          <a:avLst>
            <a:gd name="adj1" fmla="val 60000"/>
            <a:gd name="adj2" fmla="val 50000"/>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820030" y="2225564"/>
        <a:ext cx="207288" cy="284467"/>
      </dsp:txXfrm>
    </dsp:sp>
    <dsp:sp modelId="{A2C72369-E232-4ED4-B512-06059E55679E}">
      <dsp:nvSpPr>
        <dsp:cNvPr id="0" name=""/>
        <dsp:cNvSpPr/>
      </dsp:nvSpPr>
      <dsp:spPr>
        <a:xfrm>
          <a:off x="5205455" y="1352473"/>
          <a:ext cx="1394452" cy="1394452"/>
        </a:xfrm>
        <a:prstGeom prst="ellipse">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Attract &amp; Retain Talent</a:t>
          </a:r>
        </a:p>
      </dsp:txBody>
      <dsp:txXfrm>
        <a:off x="5409668" y="1556686"/>
        <a:ext cx="986026" cy="986026"/>
      </dsp:txXfrm>
    </dsp:sp>
    <dsp:sp modelId="{10353F84-5BB8-4220-891A-ED4058FF456B}">
      <dsp:nvSpPr>
        <dsp:cNvPr id="0" name=""/>
        <dsp:cNvSpPr/>
      </dsp:nvSpPr>
      <dsp:spPr>
        <a:xfrm rot="3240000">
          <a:off x="4466133" y="3199506"/>
          <a:ext cx="296125" cy="474113"/>
        </a:xfrm>
        <a:prstGeom prst="rightArrow">
          <a:avLst>
            <a:gd name="adj1" fmla="val 60000"/>
            <a:gd name="adj2" fmla="val 50000"/>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484443" y="3258394"/>
        <a:ext cx="207288" cy="284467"/>
      </dsp:txXfrm>
    </dsp:sp>
    <dsp:sp modelId="{C2C8820A-4123-4766-A703-8502F83FA716}">
      <dsp:nvSpPr>
        <dsp:cNvPr id="0" name=""/>
        <dsp:cNvSpPr/>
      </dsp:nvSpPr>
      <dsp:spPr>
        <a:xfrm>
          <a:off x="4495921" y="3536194"/>
          <a:ext cx="1394452" cy="1394452"/>
        </a:xfrm>
        <a:prstGeom prst="ellipse">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Motivate &amp; Engage Employees</a:t>
          </a:r>
        </a:p>
      </dsp:txBody>
      <dsp:txXfrm>
        <a:off x="4700134" y="3740407"/>
        <a:ext cx="986026" cy="986026"/>
      </dsp:txXfrm>
    </dsp:sp>
    <dsp:sp modelId="{D362F3CF-1D48-4463-8065-EEA63EACAEB1}">
      <dsp:nvSpPr>
        <dsp:cNvPr id="0" name=""/>
        <dsp:cNvSpPr/>
      </dsp:nvSpPr>
      <dsp:spPr>
        <a:xfrm rot="7560000">
          <a:off x="3327935" y="3199506"/>
          <a:ext cx="296125" cy="474113"/>
        </a:xfrm>
        <a:prstGeom prst="rightArrow">
          <a:avLst>
            <a:gd name="adj1" fmla="val 60000"/>
            <a:gd name="adj2" fmla="val 50000"/>
          </a:avLst>
        </a:prstGeom>
        <a:gradFill rotWithShape="0">
          <a:gsLst>
            <a:gs pos="0">
              <a:schemeClr val="accent3">
                <a:hueOff val="2032949"/>
                <a:satOff val="75000"/>
                <a:lumOff val="-11029"/>
                <a:alphaOff val="0"/>
                <a:satMod val="103000"/>
                <a:lumMod val="102000"/>
                <a:tint val="94000"/>
              </a:schemeClr>
            </a:gs>
            <a:gs pos="50000">
              <a:schemeClr val="accent3">
                <a:hueOff val="2032949"/>
                <a:satOff val="75000"/>
                <a:lumOff val="-11029"/>
                <a:alphaOff val="0"/>
                <a:satMod val="110000"/>
                <a:lumMod val="100000"/>
                <a:shade val="100000"/>
              </a:schemeClr>
            </a:gs>
            <a:gs pos="100000">
              <a:schemeClr val="accent3">
                <a:hueOff val="2032949"/>
                <a:satOff val="75000"/>
                <a:lumOff val="-11029"/>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3398462" y="3258394"/>
        <a:ext cx="207288" cy="284467"/>
      </dsp:txXfrm>
    </dsp:sp>
    <dsp:sp modelId="{218C0EC6-2CB7-4E31-B21E-45003D95A04B}">
      <dsp:nvSpPr>
        <dsp:cNvPr id="0" name=""/>
        <dsp:cNvSpPr/>
      </dsp:nvSpPr>
      <dsp:spPr>
        <a:xfrm>
          <a:off x="2199821" y="3536194"/>
          <a:ext cx="1394452" cy="1394452"/>
        </a:xfrm>
        <a:prstGeom prst="ellipse">
          <a:avLst/>
        </a:prstGeom>
        <a:gradFill rotWithShape="0">
          <a:gsLst>
            <a:gs pos="0">
              <a:schemeClr val="accent3">
                <a:hueOff val="2032949"/>
                <a:satOff val="75000"/>
                <a:lumOff val="-11029"/>
                <a:alphaOff val="0"/>
                <a:satMod val="103000"/>
                <a:lumMod val="102000"/>
                <a:tint val="94000"/>
              </a:schemeClr>
            </a:gs>
            <a:gs pos="50000">
              <a:schemeClr val="accent3">
                <a:hueOff val="2032949"/>
                <a:satOff val="75000"/>
                <a:lumOff val="-11029"/>
                <a:alphaOff val="0"/>
                <a:satMod val="110000"/>
                <a:lumMod val="100000"/>
                <a:shade val="100000"/>
              </a:schemeClr>
            </a:gs>
            <a:gs pos="100000">
              <a:schemeClr val="accent3">
                <a:hueOff val="2032949"/>
                <a:satOff val="75000"/>
                <a:lumOff val="-1102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Build Employer Brand</a:t>
          </a:r>
        </a:p>
      </dsp:txBody>
      <dsp:txXfrm>
        <a:off x="2404034" y="3740407"/>
        <a:ext cx="986026" cy="986026"/>
      </dsp:txXfrm>
    </dsp:sp>
    <dsp:sp modelId="{020CB67B-C807-496B-B183-99977BC3EA96}">
      <dsp:nvSpPr>
        <dsp:cNvPr id="0" name=""/>
        <dsp:cNvSpPr/>
      </dsp:nvSpPr>
      <dsp:spPr>
        <a:xfrm rot="11880000">
          <a:off x="2976213" y="2117015"/>
          <a:ext cx="296125" cy="474113"/>
        </a:xfrm>
        <a:prstGeom prst="rightArrow">
          <a:avLst>
            <a:gd name="adj1" fmla="val 60000"/>
            <a:gd name="adj2" fmla="val 50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3062876" y="2225564"/>
        <a:ext cx="207288" cy="284467"/>
      </dsp:txXfrm>
    </dsp:sp>
    <dsp:sp modelId="{B6C019CA-2888-45F8-88EE-5E161FCEF791}">
      <dsp:nvSpPr>
        <dsp:cNvPr id="0" name=""/>
        <dsp:cNvSpPr/>
      </dsp:nvSpPr>
      <dsp:spPr>
        <a:xfrm>
          <a:off x="1490286" y="1352473"/>
          <a:ext cx="1394452" cy="1394452"/>
        </a:xfrm>
        <a:prstGeom prst="ellipse">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Create a Values-Based Culture</a:t>
          </a:r>
        </a:p>
      </dsp:txBody>
      <dsp:txXfrm>
        <a:off x="1694499" y="1556686"/>
        <a:ext cx="986026" cy="98602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12F0ABD-DBBB-49BB-BCB6-FF0B77588C6C}" type="datetimeFigureOut">
              <a:rPr lang="en-US" smtClean="0"/>
              <a:t>3/21/2019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67B8C43-50E0-4561-90BA-2B1D5516D1B9}" type="slidenum">
              <a:rPr lang="en-US" smtClean="0"/>
              <a:t>‹#›</a:t>
            </a:fld>
            <a:endParaRPr lang="en-US"/>
          </a:p>
        </p:txBody>
      </p:sp>
    </p:spTree>
    <p:extLst>
      <p:ext uri="{BB962C8B-B14F-4D97-AF65-F5344CB8AC3E}">
        <p14:creationId xmlns:p14="http://schemas.microsoft.com/office/powerpoint/2010/main" val="4045537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what VUCA means to talent. How might a volatile, uncertain, complex, and ambiguous world influence them? </a:t>
            </a:r>
          </a:p>
          <a:p>
            <a:r>
              <a:rPr lang="en-US" dirty="0"/>
              <a:t>How would you prepare for work in a VUCA world? What would be your strategy? </a:t>
            </a:r>
          </a:p>
        </p:txBody>
      </p:sp>
      <p:sp>
        <p:nvSpPr>
          <p:cNvPr id="4" name="Slide Number Placeholder 3"/>
          <p:cNvSpPr>
            <a:spLocks noGrp="1"/>
          </p:cNvSpPr>
          <p:nvPr>
            <p:ph type="sldNum" sz="quarter" idx="5"/>
          </p:nvPr>
        </p:nvSpPr>
        <p:spPr/>
        <p:txBody>
          <a:bodyPr/>
          <a:lstStyle/>
          <a:p>
            <a:fld id="{867B8C43-50E0-4561-90BA-2B1D5516D1B9}" type="slidenum">
              <a:rPr lang="en-US" smtClean="0"/>
              <a:t>2</a:t>
            </a:fld>
            <a:endParaRPr lang="en-US"/>
          </a:p>
        </p:txBody>
      </p:sp>
    </p:spTree>
    <p:extLst>
      <p:ext uri="{BB962C8B-B14F-4D97-AF65-F5344CB8AC3E}">
        <p14:creationId xmlns:p14="http://schemas.microsoft.com/office/powerpoint/2010/main" val="2837135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Alternative</a:t>
            </a:r>
            <a:r>
              <a:rPr lang="en-US" baseline="0" dirty="0"/>
              <a:t> to outsourcing – automation (labor vs capital)</a:t>
            </a:r>
            <a:endParaRPr lang="en-US" dirty="0"/>
          </a:p>
        </p:txBody>
      </p:sp>
      <p:sp>
        <p:nvSpPr>
          <p:cNvPr id="4" name="Slide Number Placeholder 3"/>
          <p:cNvSpPr>
            <a:spLocks noGrp="1"/>
          </p:cNvSpPr>
          <p:nvPr>
            <p:ph type="sldNum" sz="quarter" idx="10"/>
          </p:nvPr>
        </p:nvSpPr>
        <p:spPr/>
        <p:txBody>
          <a:bodyPr/>
          <a:lstStyle/>
          <a:p>
            <a:fld id="{FFB6D8ED-8936-406E-B1CC-52409F7C5DC8}" type="slidenum">
              <a:rPr lang="en-US" smtClean="0"/>
              <a:t>13</a:t>
            </a:fld>
            <a:endParaRPr lang="en-US"/>
          </a:p>
        </p:txBody>
      </p:sp>
    </p:spTree>
    <p:extLst>
      <p:ext uri="{BB962C8B-B14F-4D97-AF65-F5344CB8AC3E}">
        <p14:creationId xmlns:p14="http://schemas.microsoft.com/office/powerpoint/2010/main" val="1728502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typical talent development cycle. Note that not all components are under the control  (owned by) of L&amp;D. When talent is important to an org (sees it as strategic) we see L&amp;D in the C-suite (seat at the table). </a:t>
            </a:r>
          </a:p>
        </p:txBody>
      </p:sp>
      <p:sp>
        <p:nvSpPr>
          <p:cNvPr id="4" name="Slide Number Placeholder 3"/>
          <p:cNvSpPr>
            <a:spLocks noGrp="1"/>
          </p:cNvSpPr>
          <p:nvPr>
            <p:ph type="sldNum" sz="quarter" idx="5"/>
          </p:nvPr>
        </p:nvSpPr>
        <p:spPr/>
        <p:txBody>
          <a:bodyPr/>
          <a:lstStyle/>
          <a:p>
            <a:fld id="{867B8C43-50E0-4561-90BA-2B1D5516D1B9}" type="slidenum">
              <a:rPr lang="en-US" smtClean="0"/>
              <a:t>17</a:t>
            </a:fld>
            <a:endParaRPr lang="en-US"/>
          </a:p>
        </p:txBody>
      </p:sp>
    </p:spTree>
    <p:extLst>
      <p:ext uri="{BB962C8B-B14F-4D97-AF65-F5344CB8AC3E}">
        <p14:creationId xmlns:p14="http://schemas.microsoft.com/office/powerpoint/2010/main" val="4175788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what VUCA means to employers. How might a volatile, uncertain, complex, and ambiguous world influence them? </a:t>
            </a:r>
          </a:p>
          <a:p>
            <a:r>
              <a:rPr lang="en-US" dirty="0"/>
              <a:t>Given that the right talent offers “competitive advantage” how do you plan for the success of your firm?</a:t>
            </a:r>
          </a:p>
          <a:p>
            <a:r>
              <a:rPr lang="en-US" dirty="0"/>
              <a:t>An April 2018 study by </a:t>
            </a:r>
            <a:r>
              <a:rPr lang="en-US" dirty="0" err="1"/>
              <a:t>Catalant</a:t>
            </a:r>
            <a:r>
              <a:rPr lang="en-US" dirty="0"/>
              <a:t> found that 63 percent of surveyed companies had a FoW plan in place. The bad news? By the time the proverbial ink is dry, those plans may be out of date or misaligned to the changing dynamics of the FoW</a:t>
            </a:r>
          </a:p>
        </p:txBody>
      </p:sp>
      <p:sp>
        <p:nvSpPr>
          <p:cNvPr id="4" name="Slide Number Placeholder 3"/>
          <p:cNvSpPr>
            <a:spLocks noGrp="1"/>
          </p:cNvSpPr>
          <p:nvPr>
            <p:ph type="sldNum" sz="quarter" idx="5"/>
          </p:nvPr>
        </p:nvSpPr>
        <p:spPr/>
        <p:txBody>
          <a:bodyPr/>
          <a:lstStyle/>
          <a:p>
            <a:fld id="{867B8C43-50E0-4561-90BA-2B1D5516D1B9}" type="slidenum">
              <a:rPr lang="en-US" smtClean="0"/>
              <a:t>18</a:t>
            </a:fld>
            <a:endParaRPr lang="en-US"/>
          </a:p>
        </p:txBody>
      </p:sp>
    </p:spTree>
    <p:extLst>
      <p:ext uri="{BB962C8B-B14F-4D97-AF65-F5344CB8AC3E}">
        <p14:creationId xmlns:p14="http://schemas.microsoft.com/office/powerpoint/2010/main" val="1310691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OSF ratio (On the job, Social, Formal) instead of 70-20-10. </a:t>
            </a:r>
          </a:p>
        </p:txBody>
      </p:sp>
      <p:sp>
        <p:nvSpPr>
          <p:cNvPr id="4" name="Slide Number Placeholder 3"/>
          <p:cNvSpPr>
            <a:spLocks noGrp="1"/>
          </p:cNvSpPr>
          <p:nvPr>
            <p:ph type="sldNum" sz="quarter" idx="5"/>
          </p:nvPr>
        </p:nvSpPr>
        <p:spPr/>
        <p:txBody>
          <a:bodyPr/>
          <a:lstStyle/>
          <a:p>
            <a:fld id="{867B8C43-50E0-4561-90BA-2B1D5516D1B9}" type="slidenum">
              <a:rPr lang="en-US" smtClean="0"/>
              <a:t>24</a:t>
            </a:fld>
            <a:endParaRPr lang="en-US"/>
          </a:p>
        </p:txBody>
      </p:sp>
    </p:spTree>
    <p:extLst>
      <p:ext uri="{BB962C8B-B14F-4D97-AF65-F5344CB8AC3E}">
        <p14:creationId xmlns:p14="http://schemas.microsoft.com/office/powerpoint/2010/main" val="862590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handle labor costs == Outsourcing vs offshoring </a:t>
            </a:r>
            <a:r>
              <a:rPr lang="en-US" dirty="0">
                <a:sym typeface="Wingdings" panose="05000000000000000000" pitchFamily="2" charset="2"/>
              </a:rPr>
              <a:t> shift to projects</a:t>
            </a:r>
            <a:r>
              <a:rPr lang="en-US" baseline="0" dirty="0">
                <a:sym typeface="Wingdings" panose="05000000000000000000" pitchFamily="2" charset="2"/>
              </a:rPr>
              <a:t> / gigs</a:t>
            </a:r>
            <a:endParaRPr lang="en-US" dirty="0"/>
          </a:p>
        </p:txBody>
      </p:sp>
      <p:sp>
        <p:nvSpPr>
          <p:cNvPr id="4" name="Slide Number Placeholder 3"/>
          <p:cNvSpPr>
            <a:spLocks noGrp="1"/>
          </p:cNvSpPr>
          <p:nvPr>
            <p:ph type="sldNum" sz="quarter" idx="10"/>
          </p:nvPr>
        </p:nvSpPr>
        <p:spPr/>
        <p:txBody>
          <a:bodyPr/>
          <a:lstStyle/>
          <a:p>
            <a:fld id="{8FAB430D-9236-4E65-8A66-250F3CE4F818}" type="slidenum">
              <a:rPr lang="en-US" smtClean="0"/>
              <a:t>25</a:t>
            </a:fld>
            <a:endParaRPr lang="en-US"/>
          </a:p>
        </p:txBody>
      </p:sp>
    </p:spTree>
    <p:extLst>
      <p:ext uri="{BB962C8B-B14F-4D97-AF65-F5344CB8AC3E}">
        <p14:creationId xmlns:p14="http://schemas.microsoft.com/office/powerpoint/2010/main" val="3518782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i="1" dirty="0"/>
              <a:t>Volatility</a:t>
            </a:r>
            <a:r>
              <a:rPr lang="en-US" dirty="0"/>
              <a:t> – the rate, amount, and magnitude of change.</a:t>
            </a:r>
            <a:br>
              <a:rPr lang="en-US" dirty="0"/>
            </a:br>
            <a:r>
              <a:rPr lang="en-US" dirty="0"/>
              <a:t>2. </a:t>
            </a:r>
            <a:r>
              <a:rPr lang="en-US" i="1" dirty="0"/>
              <a:t>Uncertainty</a:t>
            </a:r>
            <a:r>
              <a:rPr lang="en-US" dirty="0"/>
              <a:t> – the amount of unpredictability inherent in issues and events.</a:t>
            </a:r>
            <a:br>
              <a:rPr lang="en-US" dirty="0"/>
            </a:br>
            <a:r>
              <a:rPr lang="en-US" dirty="0"/>
              <a:t>3. </a:t>
            </a:r>
            <a:r>
              <a:rPr lang="en-US" i="1" dirty="0"/>
              <a:t>Complexity</a:t>
            </a:r>
            <a:r>
              <a:rPr lang="en-US" dirty="0"/>
              <a:t> – the amount of dependency and interactive effect of multiple factors and drivers.</a:t>
            </a:r>
            <a:br>
              <a:rPr lang="en-US" dirty="0"/>
            </a:br>
            <a:r>
              <a:rPr lang="en-US" dirty="0"/>
              <a:t>4. </a:t>
            </a:r>
            <a:r>
              <a:rPr lang="en-US" i="1" dirty="0"/>
              <a:t>Ambiguity</a:t>
            </a:r>
            <a:r>
              <a:rPr lang="en-US" dirty="0"/>
              <a:t> – the degree to which information, situations, and events can be interpreted in multiple ways.</a:t>
            </a:r>
          </a:p>
        </p:txBody>
      </p:sp>
      <p:sp>
        <p:nvSpPr>
          <p:cNvPr id="4" name="Slide Number Placeholder 3"/>
          <p:cNvSpPr>
            <a:spLocks noGrp="1"/>
          </p:cNvSpPr>
          <p:nvPr>
            <p:ph type="sldNum" sz="quarter" idx="10"/>
          </p:nvPr>
        </p:nvSpPr>
        <p:spPr/>
        <p:txBody>
          <a:bodyPr/>
          <a:lstStyle/>
          <a:p>
            <a:fld id="{FFB6D8ED-8936-406E-B1CC-52409F7C5DC8}" type="slidenum">
              <a:rPr lang="en-US" smtClean="0"/>
              <a:t>3</a:t>
            </a:fld>
            <a:endParaRPr lang="en-US"/>
          </a:p>
        </p:txBody>
      </p:sp>
    </p:spTree>
    <p:extLst>
      <p:ext uri="{BB962C8B-B14F-4D97-AF65-F5344CB8AC3E}">
        <p14:creationId xmlns:p14="http://schemas.microsoft.com/office/powerpoint/2010/main" val="3940658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you ever had a volatile boss? What does that do to you emotionally?</a:t>
            </a:r>
          </a:p>
        </p:txBody>
      </p:sp>
      <p:sp>
        <p:nvSpPr>
          <p:cNvPr id="4" name="Slide Number Placeholder 3"/>
          <p:cNvSpPr>
            <a:spLocks noGrp="1"/>
          </p:cNvSpPr>
          <p:nvPr>
            <p:ph type="sldNum" sz="quarter" idx="5"/>
          </p:nvPr>
        </p:nvSpPr>
        <p:spPr/>
        <p:txBody>
          <a:bodyPr/>
          <a:lstStyle/>
          <a:p>
            <a:fld id="{867B8C43-50E0-4561-90BA-2B1D5516D1B9}" type="slidenum">
              <a:rPr lang="en-US" smtClean="0"/>
              <a:t>5</a:t>
            </a:fld>
            <a:endParaRPr lang="en-US"/>
          </a:p>
        </p:txBody>
      </p:sp>
    </p:spTree>
    <p:extLst>
      <p:ext uri="{BB962C8B-B14F-4D97-AF65-F5344CB8AC3E}">
        <p14:creationId xmlns:p14="http://schemas.microsoft.com/office/powerpoint/2010/main" val="4207299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you ever gotten that call “we need to meet” but with no indication of what it’s about?</a:t>
            </a:r>
          </a:p>
        </p:txBody>
      </p:sp>
      <p:sp>
        <p:nvSpPr>
          <p:cNvPr id="4" name="Slide Number Placeholder 3"/>
          <p:cNvSpPr>
            <a:spLocks noGrp="1"/>
          </p:cNvSpPr>
          <p:nvPr>
            <p:ph type="sldNum" sz="quarter" idx="5"/>
          </p:nvPr>
        </p:nvSpPr>
        <p:spPr/>
        <p:txBody>
          <a:bodyPr/>
          <a:lstStyle/>
          <a:p>
            <a:fld id="{867B8C43-50E0-4561-90BA-2B1D5516D1B9}" type="slidenum">
              <a:rPr lang="en-US" smtClean="0"/>
              <a:t>6</a:t>
            </a:fld>
            <a:endParaRPr lang="en-US"/>
          </a:p>
        </p:txBody>
      </p:sp>
    </p:spTree>
    <p:extLst>
      <p:ext uri="{BB962C8B-B14F-4D97-AF65-F5344CB8AC3E}">
        <p14:creationId xmlns:p14="http://schemas.microsoft.com/office/powerpoint/2010/main" val="2398055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ever gone into a meeting where you were sure you were an expert and, in the midst of the meeting realized that you have no idea what they are talking about?</a:t>
            </a:r>
          </a:p>
        </p:txBody>
      </p:sp>
      <p:sp>
        <p:nvSpPr>
          <p:cNvPr id="4" name="Slide Number Placeholder 3"/>
          <p:cNvSpPr>
            <a:spLocks noGrp="1"/>
          </p:cNvSpPr>
          <p:nvPr>
            <p:ph type="sldNum" sz="quarter" idx="5"/>
          </p:nvPr>
        </p:nvSpPr>
        <p:spPr/>
        <p:txBody>
          <a:bodyPr/>
          <a:lstStyle/>
          <a:p>
            <a:fld id="{867B8C43-50E0-4561-90BA-2B1D5516D1B9}" type="slidenum">
              <a:rPr lang="en-US" smtClean="0"/>
              <a:t>7</a:t>
            </a:fld>
            <a:endParaRPr lang="en-US"/>
          </a:p>
        </p:txBody>
      </p:sp>
    </p:spTree>
    <p:extLst>
      <p:ext uri="{BB962C8B-B14F-4D97-AF65-F5344CB8AC3E}">
        <p14:creationId xmlns:p14="http://schemas.microsoft.com/office/powerpoint/2010/main" val="3543520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you ever realized that you live in a bubble comprised of people who all see the world in the same way you do? Church, political campaign, other countries.  Importance of a diversified network. </a:t>
            </a:r>
          </a:p>
        </p:txBody>
      </p:sp>
      <p:sp>
        <p:nvSpPr>
          <p:cNvPr id="4" name="Slide Number Placeholder 3"/>
          <p:cNvSpPr>
            <a:spLocks noGrp="1"/>
          </p:cNvSpPr>
          <p:nvPr>
            <p:ph type="sldNum" sz="quarter" idx="5"/>
          </p:nvPr>
        </p:nvSpPr>
        <p:spPr/>
        <p:txBody>
          <a:bodyPr/>
          <a:lstStyle/>
          <a:p>
            <a:fld id="{867B8C43-50E0-4561-90BA-2B1D5516D1B9}" type="slidenum">
              <a:rPr lang="en-US" smtClean="0"/>
              <a:t>8</a:t>
            </a:fld>
            <a:endParaRPr lang="en-US"/>
          </a:p>
        </p:txBody>
      </p:sp>
    </p:spTree>
    <p:extLst>
      <p:ext uri="{BB962C8B-B14F-4D97-AF65-F5344CB8AC3E}">
        <p14:creationId xmlns:p14="http://schemas.microsoft.com/office/powerpoint/2010/main" val="2192322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what VUCA means to talent. How might a volatile, uncertain, complex, and ambiguous world influence them? </a:t>
            </a:r>
          </a:p>
          <a:p>
            <a:r>
              <a:rPr lang="en-US" dirty="0"/>
              <a:t>How would you prepare for work in a VUCA world? What would be your strategy? </a:t>
            </a:r>
          </a:p>
        </p:txBody>
      </p:sp>
      <p:sp>
        <p:nvSpPr>
          <p:cNvPr id="4" name="Slide Number Placeholder 3"/>
          <p:cNvSpPr>
            <a:spLocks noGrp="1"/>
          </p:cNvSpPr>
          <p:nvPr>
            <p:ph type="sldNum" sz="quarter" idx="5"/>
          </p:nvPr>
        </p:nvSpPr>
        <p:spPr/>
        <p:txBody>
          <a:bodyPr/>
          <a:lstStyle/>
          <a:p>
            <a:fld id="{867B8C43-50E0-4561-90BA-2B1D5516D1B9}" type="slidenum">
              <a:rPr lang="en-US" smtClean="0"/>
              <a:t>9</a:t>
            </a:fld>
            <a:endParaRPr lang="en-US"/>
          </a:p>
        </p:txBody>
      </p:sp>
    </p:spTree>
    <p:extLst>
      <p:ext uri="{BB962C8B-B14F-4D97-AF65-F5344CB8AC3E}">
        <p14:creationId xmlns:p14="http://schemas.microsoft.com/office/powerpoint/2010/main" val="2377690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2EDE80-3CA1-4092-B166-A4BC5BE2A008}" type="slidenum">
              <a:rPr lang="en-US" altLang="en-US"/>
              <a:pPr/>
              <a:t>10</a:t>
            </a:fld>
            <a:endParaRPr lang="en-US" alt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pPr marL="228600" indent="-228600"/>
            <a:r>
              <a:rPr lang="en-US" altLang="en-US"/>
              <a:t>Synopsis statement</a:t>
            </a:r>
          </a:p>
          <a:p>
            <a:pPr marL="228600" indent="-228600"/>
            <a:r>
              <a:rPr lang="en-US" altLang="en-US"/>
              <a:t>Three questions about your career – ROUTINE work?</a:t>
            </a:r>
          </a:p>
          <a:p>
            <a:pPr marL="228600" indent="-228600">
              <a:buFontTx/>
              <a:buAutoNum type="arabicPeriod"/>
            </a:pPr>
            <a:r>
              <a:rPr lang="en-US" altLang="en-US"/>
              <a:t>Can someone overseas do it cheaper?</a:t>
            </a:r>
          </a:p>
          <a:p>
            <a:pPr marL="228600" indent="-228600">
              <a:buFontTx/>
              <a:buAutoNum type="arabicPeriod"/>
            </a:pPr>
            <a:r>
              <a:rPr lang="en-US" altLang="en-US"/>
              <a:t>Can a computer do it faster?</a:t>
            </a:r>
          </a:p>
          <a:p>
            <a:pPr marL="228600" indent="-228600">
              <a:buFontTx/>
              <a:buAutoNum type="arabicPeriod"/>
            </a:pPr>
            <a:r>
              <a:rPr lang="en-US" altLang="en-US"/>
              <a:t>Is what you are selling in demand in an age of abundance? Does what you are selling have significance or just utility?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what VUCA means to employers. How might a volatile, uncertain, complex, and ambiguous world influence them? </a:t>
            </a:r>
          </a:p>
          <a:p>
            <a:r>
              <a:rPr lang="en-US" dirty="0"/>
              <a:t>Given that the right talent offers “competitive advantage” how do you plan for the success of your firm?</a:t>
            </a:r>
          </a:p>
        </p:txBody>
      </p:sp>
      <p:sp>
        <p:nvSpPr>
          <p:cNvPr id="4" name="Slide Number Placeholder 3"/>
          <p:cNvSpPr>
            <a:spLocks noGrp="1"/>
          </p:cNvSpPr>
          <p:nvPr>
            <p:ph type="sldNum" sz="quarter" idx="5"/>
          </p:nvPr>
        </p:nvSpPr>
        <p:spPr/>
        <p:txBody>
          <a:bodyPr/>
          <a:lstStyle/>
          <a:p>
            <a:fld id="{867B8C43-50E0-4561-90BA-2B1D5516D1B9}" type="slidenum">
              <a:rPr lang="en-US" smtClean="0"/>
              <a:t>12</a:t>
            </a:fld>
            <a:endParaRPr lang="en-US"/>
          </a:p>
        </p:txBody>
      </p:sp>
    </p:spTree>
    <p:extLst>
      <p:ext uri="{BB962C8B-B14F-4D97-AF65-F5344CB8AC3E}">
        <p14:creationId xmlns:p14="http://schemas.microsoft.com/office/powerpoint/2010/main" val="1793879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0938C-D229-4B54-A96E-FEF418A0E0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BE9312-05FC-494C-B52B-6827C041BB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94F627-1CE3-4EE3-82E7-52054CC64D01}"/>
              </a:ext>
            </a:extLst>
          </p:cNvPr>
          <p:cNvSpPr>
            <a:spLocks noGrp="1"/>
          </p:cNvSpPr>
          <p:nvPr>
            <p:ph type="dt" sz="half" idx="10"/>
          </p:nvPr>
        </p:nvSpPr>
        <p:spPr/>
        <p:txBody>
          <a:bodyPr/>
          <a:lstStyle/>
          <a:p>
            <a:fld id="{6EF04094-3BA3-48CF-8F40-CAD754B2AD13}" type="datetimeFigureOut">
              <a:rPr lang="en-US" smtClean="0"/>
              <a:t>3/21/2019</a:t>
            </a:fld>
            <a:endParaRPr lang="en-US"/>
          </a:p>
        </p:txBody>
      </p:sp>
      <p:sp>
        <p:nvSpPr>
          <p:cNvPr id="5" name="Footer Placeholder 4">
            <a:extLst>
              <a:ext uri="{FF2B5EF4-FFF2-40B4-BE49-F238E27FC236}">
                <a16:creationId xmlns:a16="http://schemas.microsoft.com/office/drawing/2014/main" id="{71EBA02B-265B-43E2-8E8E-7F28600CD0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03AC43-66D3-4A49-8766-A2F5B6EB9F59}"/>
              </a:ext>
            </a:extLst>
          </p:cNvPr>
          <p:cNvSpPr>
            <a:spLocks noGrp="1"/>
          </p:cNvSpPr>
          <p:nvPr>
            <p:ph type="sldNum" sz="quarter" idx="12"/>
          </p:nvPr>
        </p:nvSpPr>
        <p:spPr/>
        <p:txBody>
          <a:bodyPr/>
          <a:lstStyle/>
          <a:p>
            <a:fld id="{591E6A48-A588-4BE3-93A1-DC0701E64880}" type="slidenum">
              <a:rPr lang="en-US" smtClean="0"/>
              <a:t>‹#›</a:t>
            </a:fld>
            <a:endParaRPr lang="en-US"/>
          </a:p>
        </p:txBody>
      </p:sp>
    </p:spTree>
    <p:extLst>
      <p:ext uri="{BB962C8B-B14F-4D97-AF65-F5344CB8AC3E}">
        <p14:creationId xmlns:p14="http://schemas.microsoft.com/office/powerpoint/2010/main" val="1601454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F17B-84C6-4674-9EF8-6F20A913CE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27C12D-88E2-4303-993B-6587A2539A8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928143-D62D-43F0-813A-B63FE6C3DA3E}"/>
              </a:ext>
            </a:extLst>
          </p:cNvPr>
          <p:cNvSpPr>
            <a:spLocks noGrp="1"/>
          </p:cNvSpPr>
          <p:nvPr>
            <p:ph type="dt" sz="half" idx="10"/>
          </p:nvPr>
        </p:nvSpPr>
        <p:spPr/>
        <p:txBody>
          <a:bodyPr/>
          <a:lstStyle/>
          <a:p>
            <a:fld id="{6EF04094-3BA3-48CF-8F40-CAD754B2AD13}" type="datetimeFigureOut">
              <a:rPr lang="en-US" smtClean="0"/>
              <a:t>3/21/2019</a:t>
            </a:fld>
            <a:endParaRPr lang="en-US"/>
          </a:p>
        </p:txBody>
      </p:sp>
      <p:sp>
        <p:nvSpPr>
          <p:cNvPr id="5" name="Footer Placeholder 4">
            <a:extLst>
              <a:ext uri="{FF2B5EF4-FFF2-40B4-BE49-F238E27FC236}">
                <a16:creationId xmlns:a16="http://schemas.microsoft.com/office/drawing/2014/main" id="{AFDA046A-2E35-4B3D-9711-66B0C33820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DCA223-33EC-42DA-B844-55682B02A2A3}"/>
              </a:ext>
            </a:extLst>
          </p:cNvPr>
          <p:cNvSpPr>
            <a:spLocks noGrp="1"/>
          </p:cNvSpPr>
          <p:nvPr>
            <p:ph type="sldNum" sz="quarter" idx="12"/>
          </p:nvPr>
        </p:nvSpPr>
        <p:spPr/>
        <p:txBody>
          <a:bodyPr/>
          <a:lstStyle/>
          <a:p>
            <a:fld id="{591E6A48-A588-4BE3-93A1-DC0701E64880}" type="slidenum">
              <a:rPr lang="en-US" smtClean="0"/>
              <a:t>‹#›</a:t>
            </a:fld>
            <a:endParaRPr lang="en-US"/>
          </a:p>
        </p:txBody>
      </p:sp>
    </p:spTree>
    <p:extLst>
      <p:ext uri="{BB962C8B-B14F-4D97-AF65-F5344CB8AC3E}">
        <p14:creationId xmlns:p14="http://schemas.microsoft.com/office/powerpoint/2010/main" val="2132629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F068D0-88BE-4E39-BC8C-CFE5809352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60706D-3BA4-40CA-BF1A-2BC858BCBF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56838A-5373-4D5B-81AF-E46C29A9CD33}"/>
              </a:ext>
            </a:extLst>
          </p:cNvPr>
          <p:cNvSpPr>
            <a:spLocks noGrp="1"/>
          </p:cNvSpPr>
          <p:nvPr>
            <p:ph type="dt" sz="half" idx="10"/>
          </p:nvPr>
        </p:nvSpPr>
        <p:spPr/>
        <p:txBody>
          <a:bodyPr/>
          <a:lstStyle/>
          <a:p>
            <a:fld id="{6EF04094-3BA3-48CF-8F40-CAD754B2AD13}" type="datetimeFigureOut">
              <a:rPr lang="en-US" smtClean="0"/>
              <a:t>3/21/2019</a:t>
            </a:fld>
            <a:endParaRPr lang="en-US"/>
          </a:p>
        </p:txBody>
      </p:sp>
      <p:sp>
        <p:nvSpPr>
          <p:cNvPr id="5" name="Footer Placeholder 4">
            <a:extLst>
              <a:ext uri="{FF2B5EF4-FFF2-40B4-BE49-F238E27FC236}">
                <a16:creationId xmlns:a16="http://schemas.microsoft.com/office/drawing/2014/main" id="{D9EB1C24-2C2E-43D6-8607-A20CF1187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7CBBB-0C1C-4358-9E74-FD1666CE58D8}"/>
              </a:ext>
            </a:extLst>
          </p:cNvPr>
          <p:cNvSpPr>
            <a:spLocks noGrp="1"/>
          </p:cNvSpPr>
          <p:nvPr>
            <p:ph type="sldNum" sz="quarter" idx="12"/>
          </p:nvPr>
        </p:nvSpPr>
        <p:spPr/>
        <p:txBody>
          <a:bodyPr/>
          <a:lstStyle/>
          <a:p>
            <a:fld id="{591E6A48-A588-4BE3-93A1-DC0701E64880}" type="slidenum">
              <a:rPr lang="en-US" smtClean="0"/>
              <a:t>‹#›</a:t>
            </a:fld>
            <a:endParaRPr lang="en-US"/>
          </a:p>
        </p:txBody>
      </p:sp>
    </p:spTree>
    <p:extLst>
      <p:ext uri="{BB962C8B-B14F-4D97-AF65-F5344CB8AC3E}">
        <p14:creationId xmlns:p14="http://schemas.microsoft.com/office/powerpoint/2010/main" val="667019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20541-EC97-46A2-8AF9-32461303B5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D03456-6E77-445D-A928-5ECBB8778AE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CF68E2-D8C4-45AE-AE8A-9F5976E35CFC}"/>
              </a:ext>
            </a:extLst>
          </p:cNvPr>
          <p:cNvSpPr>
            <a:spLocks noGrp="1"/>
          </p:cNvSpPr>
          <p:nvPr>
            <p:ph type="dt" sz="half" idx="10"/>
          </p:nvPr>
        </p:nvSpPr>
        <p:spPr/>
        <p:txBody>
          <a:bodyPr/>
          <a:lstStyle/>
          <a:p>
            <a:fld id="{6EF04094-3BA3-48CF-8F40-CAD754B2AD13}" type="datetimeFigureOut">
              <a:rPr lang="en-US" smtClean="0"/>
              <a:t>3/21/2019</a:t>
            </a:fld>
            <a:endParaRPr lang="en-US"/>
          </a:p>
        </p:txBody>
      </p:sp>
      <p:sp>
        <p:nvSpPr>
          <p:cNvPr id="5" name="Footer Placeholder 4">
            <a:extLst>
              <a:ext uri="{FF2B5EF4-FFF2-40B4-BE49-F238E27FC236}">
                <a16:creationId xmlns:a16="http://schemas.microsoft.com/office/drawing/2014/main" id="{5431A1AD-CEED-4619-9C29-A34AE0C9BE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B4EDEC-E2B8-42FB-952F-0C91891E8F33}"/>
              </a:ext>
            </a:extLst>
          </p:cNvPr>
          <p:cNvSpPr>
            <a:spLocks noGrp="1"/>
          </p:cNvSpPr>
          <p:nvPr>
            <p:ph type="sldNum" sz="quarter" idx="12"/>
          </p:nvPr>
        </p:nvSpPr>
        <p:spPr/>
        <p:txBody>
          <a:bodyPr/>
          <a:lstStyle/>
          <a:p>
            <a:fld id="{591E6A48-A588-4BE3-93A1-DC0701E64880}" type="slidenum">
              <a:rPr lang="en-US" smtClean="0"/>
              <a:t>‹#›</a:t>
            </a:fld>
            <a:endParaRPr lang="en-US"/>
          </a:p>
        </p:txBody>
      </p:sp>
    </p:spTree>
    <p:extLst>
      <p:ext uri="{BB962C8B-B14F-4D97-AF65-F5344CB8AC3E}">
        <p14:creationId xmlns:p14="http://schemas.microsoft.com/office/powerpoint/2010/main" val="119287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7B78A-64C3-4E5B-84D7-D8F449183C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C10396-13D7-4BB8-B2F5-702C24E02B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580974-306F-402D-8DB3-A84A63EB6F62}"/>
              </a:ext>
            </a:extLst>
          </p:cNvPr>
          <p:cNvSpPr>
            <a:spLocks noGrp="1"/>
          </p:cNvSpPr>
          <p:nvPr>
            <p:ph type="dt" sz="half" idx="10"/>
          </p:nvPr>
        </p:nvSpPr>
        <p:spPr/>
        <p:txBody>
          <a:bodyPr/>
          <a:lstStyle/>
          <a:p>
            <a:fld id="{6EF04094-3BA3-48CF-8F40-CAD754B2AD13}" type="datetimeFigureOut">
              <a:rPr lang="en-US" smtClean="0"/>
              <a:t>3/21/2019</a:t>
            </a:fld>
            <a:endParaRPr lang="en-US"/>
          </a:p>
        </p:txBody>
      </p:sp>
      <p:sp>
        <p:nvSpPr>
          <p:cNvPr id="5" name="Footer Placeholder 4">
            <a:extLst>
              <a:ext uri="{FF2B5EF4-FFF2-40B4-BE49-F238E27FC236}">
                <a16:creationId xmlns:a16="http://schemas.microsoft.com/office/drawing/2014/main" id="{77B50A44-C101-4476-93D6-30115AF93B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67097A-AAFA-4828-B730-95A4D2CA2E7C}"/>
              </a:ext>
            </a:extLst>
          </p:cNvPr>
          <p:cNvSpPr>
            <a:spLocks noGrp="1"/>
          </p:cNvSpPr>
          <p:nvPr>
            <p:ph type="sldNum" sz="quarter" idx="12"/>
          </p:nvPr>
        </p:nvSpPr>
        <p:spPr/>
        <p:txBody>
          <a:bodyPr/>
          <a:lstStyle/>
          <a:p>
            <a:fld id="{591E6A48-A588-4BE3-93A1-DC0701E64880}" type="slidenum">
              <a:rPr lang="en-US" smtClean="0"/>
              <a:t>‹#›</a:t>
            </a:fld>
            <a:endParaRPr lang="en-US"/>
          </a:p>
        </p:txBody>
      </p:sp>
    </p:spTree>
    <p:extLst>
      <p:ext uri="{BB962C8B-B14F-4D97-AF65-F5344CB8AC3E}">
        <p14:creationId xmlns:p14="http://schemas.microsoft.com/office/powerpoint/2010/main" val="1096860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E7CCF-DB74-48AD-BCCF-854FAB612C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6337A7-E8C2-4A16-836D-E352CB7CD04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EE1FB3-208E-4277-ADDF-E46F31D51B2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063486-5681-43A9-A996-ED51095EFFF7}"/>
              </a:ext>
            </a:extLst>
          </p:cNvPr>
          <p:cNvSpPr>
            <a:spLocks noGrp="1"/>
          </p:cNvSpPr>
          <p:nvPr>
            <p:ph type="dt" sz="half" idx="10"/>
          </p:nvPr>
        </p:nvSpPr>
        <p:spPr/>
        <p:txBody>
          <a:bodyPr/>
          <a:lstStyle/>
          <a:p>
            <a:fld id="{6EF04094-3BA3-48CF-8F40-CAD754B2AD13}" type="datetimeFigureOut">
              <a:rPr lang="en-US" smtClean="0"/>
              <a:t>3/21/2019</a:t>
            </a:fld>
            <a:endParaRPr lang="en-US"/>
          </a:p>
        </p:txBody>
      </p:sp>
      <p:sp>
        <p:nvSpPr>
          <p:cNvPr id="6" name="Footer Placeholder 5">
            <a:extLst>
              <a:ext uri="{FF2B5EF4-FFF2-40B4-BE49-F238E27FC236}">
                <a16:creationId xmlns:a16="http://schemas.microsoft.com/office/drawing/2014/main" id="{11400726-2A24-4361-A9BE-1BE428F6B7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BD7191-0360-4C16-A25E-625B1C0C77BA}"/>
              </a:ext>
            </a:extLst>
          </p:cNvPr>
          <p:cNvSpPr>
            <a:spLocks noGrp="1"/>
          </p:cNvSpPr>
          <p:nvPr>
            <p:ph type="sldNum" sz="quarter" idx="12"/>
          </p:nvPr>
        </p:nvSpPr>
        <p:spPr/>
        <p:txBody>
          <a:bodyPr/>
          <a:lstStyle/>
          <a:p>
            <a:fld id="{591E6A48-A588-4BE3-93A1-DC0701E64880}" type="slidenum">
              <a:rPr lang="en-US" smtClean="0"/>
              <a:t>‹#›</a:t>
            </a:fld>
            <a:endParaRPr lang="en-US"/>
          </a:p>
        </p:txBody>
      </p:sp>
    </p:spTree>
    <p:extLst>
      <p:ext uri="{BB962C8B-B14F-4D97-AF65-F5344CB8AC3E}">
        <p14:creationId xmlns:p14="http://schemas.microsoft.com/office/powerpoint/2010/main" val="1656505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4E1D8-5E87-4E88-9D66-5A387A549D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73AD4D-37F8-43ED-9A8E-737D1F5DBB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32D250E-008C-4984-A115-09E5754FBE7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3F731C-D9E3-47AE-BDF6-520AFDB53D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59D66E-380F-4CBE-AAF6-9A44AD3D6DC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9026CD-97AB-4431-AFBA-77403F6C769D}"/>
              </a:ext>
            </a:extLst>
          </p:cNvPr>
          <p:cNvSpPr>
            <a:spLocks noGrp="1"/>
          </p:cNvSpPr>
          <p:nvPr>
            <p:ph type="dt" sz="half" idx="10"/>
          </p:nvPr>
        </p:nvSpPr>
        <p:spPr/>
        <p:txBody>
          <a:bodyPr/>
          <a:lstStyle/>
          <a:p>
            <a:fld id="{6EF04094-3BA3-48CF-8F40-CAD754B2AD13}" type="datetimeFigureOut">
              <a:rPr lang="en-US" smtClean="0"/>
              <a:t>3/21/2019</a:t>
            </a:fld>
            <a:endParaRPr lang="en-US"/>
          </a:p>
        </p:txBody>
      </p:sp>
      <p:sp>
        <p:nvSpPr>
          <p:cNvPr id="8" name="Footer Placeholder 7">
            <a:extLst>
              <a:ext uri="{FF2B5EF4-FFF2-40B4-BE49-F238E27FC236}">
                <a16:creationId xmlns:a16="http://schemas.microsoft.com/office/drawing/2014/main" id="{A7742D9A-9DB4-40A9-B511-6E8BE96164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7B288A-24D1-4425-880E-85C881FD42F5}"/>
              </a:ext>
            </a:extLst>
          </p:cNvPr>
          <p:cNvSpPr>
            <a:spLocks noGrp="1"/>
          </p:cNvSpPr>
          <p:nvPr>
            <p:ph type="sldNum" sz="quarter" idx="12"/>
          </p:nvPr>
        </p:nvSpPr>
        <p:spPr/>
        <p:txBody>
          <a:bodyPr/>
          <a:lstStyle/>
          <a:p>
            <a:fld id="{591E6A48-A588-4BE3-93A1-DC0701E64880}" type="slidenum">
              <a:rPr lang="en-US" smtClean="0"/>
              <a:t>‹#›</a:t>
            </a:fld>
            <a:endParaRPr lang="en-US"/>
          </a:p>
        </p:txBody>
      </p:sp>
    </p:spTree>
    <p:extLst>
      <p:ext uri="{BB962C8B-B14F-4D97-AF65-F5344CB8AC3E}">
        <p14:creationId xmlns:p14="http://schemas.microsoft.com/office/powerpoint/2010/main" val="3907919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07292-0F06-47F3-8833-47076A7DBA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E2B7D2-17AE-48F6-B41D-82CD29D4C58D}"/>
              </a:ext>
            </a:extLst>
          </p:cNvPr>
          <p:cNvSpPr>
            <a:spLocks noGrp="1"/>
          </p:cNvSpPr>
          <p:nvPr>
            <p:ph type="dt" sz="half" idx="10"/>
          </p:nvPr>
        </p:nvSpPr>
        <p:spPr/>
        <p:txBody>
          <a:bodyPr/>
          <a:lstStyle/>
          <a:p>
            <a:fld id="{6EF04094-3BA3-48CF-8F40-CAD754B2AD13}" type="datetimeFigureOut">
              <a:rPr lang="en-US" smtClean="0"/>
              <a:t>3/21/2019</a:t>
            </a:fld>
            <a:endParaRPr lang="en-US"/>
          </a:p>
        </p:txBody>
      </p:sp>
      <p:sp>
        <p:nvSpPr>
          <p:cNvPr id="4" name="Footer Placeholder 3">
            <a:extLst>
              <a:ext uri="{FF2B5EF4-FFF2-40B4-BE49-F238E27FC236}">
                <a16:creationId xmlns:a16="http://schemas.microsoft.com/office/drawing/2014/main" id="{62B72E97-3B59-43BD-B51A-E9C73B7F46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7A9C18-3C1C-492D-8982-B4904A8FD8E3}"/>
              </a:ext>
            </a:extLst>
          </p:cNvPr>
          <p:cNvSpPr>
            <a:spLocks noGrp="1"/>
          </p:cNvSpPr>
          <p:nvPr>
            <p:ph type="sldNum" sz="quarter" idx="12"/>
          </p:nvPr>
        </p:nvSpPr>
        <p:spPr/>
        <p:txBody>
          <a:bodyPr/>
          <a:lstStyle/>
          <a:p>
            <a:fld id="{591E6A48-A588-4BE3-93A1-DC0701E64880}" type="slidenum">
              <a:rPr lang="en-US" smtClean="0"/>
              <a:t>‹#›</a:t>
            </a:fld>
            <a:endParaRPr lang="en-US"/>
          </a:p>
        </p:txBody>
      </p:sp>
    </p:spTree>
    <p:extLst>
      <p:ext uri="{BB962C8B-B14F-4D97-AF65-F5344CB8AC3E}">
        <p14:creationId xmlns:p14="http://schemas.microsoft.com/office/powerpoint/2010/main" val="775401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1E193E-56C9-43A5-BDEB-D473E29AE0A8}"/>
              </a:ext>
            </a:extLst>
          </p:cNvPr>
          <p:cNvSpPr>
            <a:spLocks noGrp="1"/>
          </p:cNvSpPr>
          <p:nvPr>
            <p:ph type="dt" sz="half" idx="10"/>
          </p:nvPr>
        </p:nvSpPr>
        <p:spPr/>
        <p:txBody>
          <a:bodyPr/>
          <a:lstStyle/>
          <a:p>
            <a:fld id="{6EF04094-3BA3-48CF-8F40-CAD754B2AD13}" type="datetimeFigureOut">
              <a:rPr lang="en-US" smtClean="0"/>
              <a:t>3/21/2019</a:t>
            </a:fld>
            <a:endParaRPr lang="en-US"/>
          </a:p>
        </p:txBody>
      </p:sp>
      <p:sp>
        <p:nvSpPr>
          <p:cNvPr id="3" name="Footer Placeholder 2">
            <a:extLst>
              <a:ext uri="{FF2B5EF4-FFF2-40B4-BE49-F238E27FC236}">
                <a16:creationId xmlns:a16="http://schemas.microsoft.com/office/drawing/2014/main" id="{80E258ED-C872-486D-A65D-982F0264D2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F95287-366D-479B-BFFF-21E1C9FCEA3E}"/>
              </a:ext>
            </a:extLst>
          </p:cNvPr>
          <p:cNvSpPr>
            <a:spLocks noGrp="1"/>
          </p:cNvSpPr>
          <p:nvPr>
            <p:ph type="sldNum" sz="quarter" idx="12"/>
          </p:nvPr>
        </p:nvSpPr>
        <p:spPr/>
        <p:txBody>
          <a:bodyPr/>
          <a:lstStyle/>
          <a:p>
            <a:fld id="{591E6A48-A588-4BE3-93A1-DC0701E64880}" type="slidenum">
              <a:rPr lang="en-US" smtClean="0"/>
              <a:t>‹#›</a:t>
            </a:fld>
            <a:endParaRPr lang="en-US"/>
          </a:p>
        </p:txBody>
      </p:sp>
    </p:spTree>
    <p:extLst>
      <p:ext uri="{BB962C8B-B14F-4D97-AF65-F5344CB8AC3E}">
        <p14:creationId xmlns:p14="http://schemas.microsoft.com/office/powerpoint/2010/main" val="2331119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998EC-7510-4F52-A234-FA7CA471AB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FD80F9-6020-4F36-BB66-E92DCDBD57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F56607-4641-43A8-81FB-A1852CD9B7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A5AF7E-4D24-491F-9D66-088E80F1459F}"/>
              </a:ext>
            </a:extLst>
          </p:cNvPr>
          <p:cNvSpPr>
            <a:spLocks noGrp="1"/>
          </p:cNvSpPr>
          <p:nvPr>
            <p:ph type="dt" sz="half" idx="10"/>
          </p:nvPr>
        </p:nvSpPr>
        <p:spPr/>
        <p:txBody>
          <a:bodyPr/>
          <a:lstStyle/>
          <a:p>
            <a:fld id="{6EF04094-3BA3-48CF-8F40-CAD754B2AD13}" type="datetimeFigureOut">
              <a:rPr lang="en-US" smtClean="0"/>
              <a:t>3/21/2019</a:t>
            </a:fld>
            <a:endParaRPr lang="en-US"/>
          </a:p>
        </p:txBody>
      </p:sp>
      <p:sp>
        <p:nvSpPr>
          <p:cNvPr id="6" name="Footer Placeholder 5">
            <a:extLst>
              <a:ext uri="{FF2B5EF4-FFF2-40B4-BE49-F238E27FC236}">
                <a16:creationId xmlns:a16="http://schemas.microsoft.com/office/drawing/2014/main" id="{5C92EEDD-45BD-45AE-BEB8-12C420655F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724138-CA43-440E-B1C5-58482AFC00F8}"/>
              </a:ext>
            </a:extLst>
          </p:cNvPr>
          <p:cNvSpPr>
            <a:spLocks noGrp="1"/>
          </p:cNvSpPr>
          <p:nvPr>
            <p:ph type="sldNum" sz="quarter" idx="12"/>
          </p:nvPr>
        </p:nvSpPr>
        <p:spPr/>
        <p:txBody>
          <a:bodyPr/>
          <a:lstStyle/>
          <a:p>
            <a:fld id="{591E6A48-A588-4BE3-93A1-DC0701E64880}" type="slidenum">
              <a:rPr lang="en-US" smtClean="0"/>
              <a:t>‹#›</a:t>
            </a:fld>
            <a:endParaRPr lang="en-US"/>
          </a:p>
        </p:txBody>
      </p:sp>
    </p:spTree>
    <p:extLst>
      <p:ext uri="{BB962C8B-B14F-4D97-AF65-F5344CB8AC3E}">
        <p14:creationId xmlns:p14="http://schemas.microsoft.com/office/powerpoint/2010/main" val="10111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3D26-E457-4BCE-B68C-55F65254A0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841957-13C1-4D82-8083-0270EA37EB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56ECBF-9B8C-4FA4-B8B8-1A14A5D54E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F22132-9FE3-438C-ACD3-7B4AB4F71320}"/>
              </a:ext>
            </a:extLst>
          </p:cNvPr>
          <p:cNvSpPr>
            <a:spLocks noGrp="1"/>
          </p:cNvSpPr>
          <p:nvPr>
            <p:ph type="dt" sz="half" idx="10"/>
          </p:nvPr>
        </p:nvSpPr>
        <p:spPr/>
        <p:txBody>
          <a:bodyPr/>
          <a:lstStyle/>
          <a:p>
            <a:fld id="{6EF04094-3BA3-48CF-8F40-CAD754B2AD13}" type="datetimeFigureOut">
              <a:rPr lang="en-US" smtClean="0"/>
              <a:t>3/21/2019</a:t>
            </a:fld>
            <a:endParaRPr lang="en-US"/>
          </a:p>
        </p:txBody>
      </p:sp>
      <p:sp>
        <p:nvSpPr>
          <p:cNvPr id="6" name="Footer Placeholder 5">
            <a:extLst>
              <a:ext uri="{FF2B5EF4-FFF2-40B4-BE49-F238E27FC236}">
                <a16:creationId xmlns:a16="http://schemas.microsoft.com/office/drawing/2014/main" id="{7AA0CAAF-CC73-4039-BEDB-DEA204BE48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AD50F9-0574-4CD5-9858-9F6C06175005}"/>
              </a:ext>
            </a:extLst>
          </p:cNvPr>
          <p:cNvSpPr>
            <a:spLocks noGrp="1"/>
          </p:cNvSpPr>
          <p:nvPr>
            <p:ph type="sldNum" sz="quarter" idx="12"/>
          </p:nvPr>
        </p:nvSpPr>
        <p:spPr/>
        <p:txBody>
          <a:bodyPr/>
          <a:lstStyle/>
          <a:p>
            <a:fld id="{591E6A48-A588-4BE3-93A1-DC0701E64880}" type="slidenum">
              <a:rPr lang="en-US" smtClean="0"/>
              <a:t>‹#›</a:t>
            </a:fld>
            <a:endParaRPr lang="en-US"/>
          </a:p>
        </p:txBody>
      </p:sp>
    </p:spTree>
    <p:extLst>
      <p:ext uri="{BB962C8B-B14F-4D97-AF65-F5344CB8AC3E}">
        <p14:creationId xmlns:p14="http://schemas.microsoft.com/office/powerpoint/2010/main" val="1195090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78CFA9-6FC6-4B10-B0EF-0E73001F29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043178-A06C-40C6-89F3-00F44FD3AF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CD704-C741-4EA1-A7C2-6F3627EBB1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04094-3BA3-48CF-8F40-CAD754B2AD13}" type="datetimeFigureOut">
              <a:rPr lang="en-US" smtClean="0"/>
              <a:t>3/21/2019</a:t>
            </a:fld>
            <a:endParaRPr lang="en-US"/>
          </a:p>
        </p:txBody>
      </p:sp>
      <p:sp>
        <p:nvSpPr>
          <p:cNvPr id="5" name="Footer Placeholder 4">
            <a:extLst>
              <a:ext uri="{FF2B5EF4-FFF2-40B4-BE49-F238E27FC236}">
                <a16:creationId xmlns:a16="http://schemas.microsoft.com/office/drawing/2014/main" id="{12768190-552B-4791-A78E-C40C8156F0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9D867C-B955-44F0-84D4-0550CD6772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1E6A48-A588-4BE3-93A1-DC0701E64880}" type="slidenum">
              <a:rPr lang="en-US" smtClean="0"/>
              <a:t>‹#›</a:t>
            </a:fld>
            <a:endParaRPr lang="en-US"/>
          </a:p>
        </p:txBody>
      </p:sp>
    </p:spTree>
    <p:extLst>
      <p:ext uri="{BB962C8B-B14F-4D97-AF65-F5344CB8AC3E}">
        <p14:creationId xmlns:p14="http://schemas.microsoft.com/office/powerpoint/2010/main" val="3795023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www.fastcompany.com/90247298/5-things-im-telling-my-kids-to-prepare-them-for-the-future"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edx.org/course/shaping-the-future-of-work-0"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712A8-120A-4B14-AA22-30E45B0888D9}"/>
              </a:ext>
            </a:extLst>
          </p:cNvPr>
          <p:cNvSpPr>
            <a:spLocks noGrp="1"/>
          </p:cNvSpPr>
          <p:nvPr>
            <p:ph type="ctrTitle"/>
          </p:nvPr>
        </p:nvSpPr>
        <p:spPr/>
        <p:txBody>
          <a:bodyPr/>
          <a:lstStyle/>
          <a:p>
            <a:r>
              <a:rPr lang="en-US" b="1" dirty="0"/>
              <a:t>Talent Development</a:t>
            </a:r>
            <a:br>
              <a:rPr lang="en-US" b="1" dirty="0"/>
            </a:br>
            <a:r>
              <a:rPr lang="en-US" b="1" dirty="0"/>
              <a:t>in a </a:t>
            </a:r>
            <a:r>
              <a:rPr lang="en-US" b="1" dirty="0">
                <a:solidFill>
                  <a:srgbClr val="FF0000"/>
                </a:solidFill>
              </a:rPr>
              <a:t>VUCA</a:t>
            </a:r>
            <a:r>
              <a:rPr lang="en-US" b="1" dirty="0"/>
              <a:t> World</a:t>
            </a:r>
          </a:p>
        </p:txBody>
      </p:sp>
      <p:sp>
        <p:nvSpPr>
          <p:cNvPr id="3" name="Subtitle 2">
            <a:extLst>
              <a:ext uri="{FF2B5EF4-FFF2-40B4-BE49-F238E27FC236}">
                <a16:creationId xmlns:a16="http://schemas.microsoft.com/office/drawing/2014/main" id="{7234414C-E0FD-4387-AB02-9EBF20D72187}"/>
              </a:ext>
            </a:extLst>
          </p:cNvPr>
          <p:cNvSpPr>
            <a:spLocks noGrp="1"/>
          </p:cNvSpPr>
          <p:nvPr>
            <p:ph type="subTitle" idx="1"/>
          </p:nvPr>
        </p:nvSpPr>
        <p:spPr/>
        <p:txBody>
          <a:bodyPr/>
          <a:lstStyle/>
          <a:p>
            <a:endParaRPr lang="en-US" dirty="0"/>
          </a:p>
          <a:p>
            <a:r>
              <a:rPr lang="en-US" sz="3200" dirty="0"/>
              <a:t>Bob </a:t>
            </a:r>
            <a:r>
              <a:rPr lang="en-US" sz="3200" dirty="0" err="1"/>
              <a:t>Grassberger</a:t>
            </a:r>
            <a:r>
              <a:rPr lang="en-US" sz="3200" dirty="0"/>
              <a:t> and Bill Meador</a:t>
            </a:r>
          </a:p>
        </p:txBody>
      </p:sp>
    </p:spTree>
    <p:extLst>
      <p:ext uri="{BB962C8B-B14F-4D97-AF65-F5344CB8AC3E}">
        <p14:creationId xmlns:p14="http://schemas.microsoft.com/office/powerpoint/2010/main" val="1644386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2"/>
          <p:cNvSpPr txBox="1">
            <a:spLocks noChangeArrowheads="1"/>
          </p:cNvSpPr>
          <p:nvPr/>
        </p:nvSpPr>
        <p:spPr bwMode="auto">
          <a:xfrm>
            <a:off x="2221871" y="2438401"/>
            <a:ext cx="7620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800" dirty="0">
                <a:solidFill>
                  <a:srgbClr val="FF0000"/>
                </a:solidFill>
                <a:latin typeface="Calisto MT" panose="02040603050505030304" pitchFamily="18" charset="0"/>
              </a:rPr>
              <a:t>“Today’s workers have to prepare like someone who is training for the Olympics but doesn’t know what sport they are going to enter.”</a:t>
            </a:r>
          </a:p>
        </p:txBody>
      </p:sp>
      <p:sp>
        <p:nvSpPr>
          <p:cNvPr id="144387" name="Text Box 3"/>
          <p:cNvSpPr txBox="1">
            <a:spLocks noChangeArrowheads="1"/>
          </p:cNvSpPr>
          <p:nvPr/>
        </p:nvSpPr>
        <p:spPr bwMode="auto">
          <a:xfrm>
            <a:off x="2895600" y="4038600"/>
            <a:ext cx="3733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t>Gene Sperling</a:t>
            </a:r>
          </a:p>
          <a:p>
            <a:r>
              <a:rPr lang="en-US" altLang="en-US" sz="1400" i="1" dirty="0"/>
              <a:t>Economic advisor to Clinton &amp; Obama</a:t>
            </a:r>
          </a:p>
        </p:txBody>
      </p:sp>
      <p:sp>
        <p:nvSpPr>
          <p:cNvPr id="2" name="Title 1"/>
          <p:cNvSpPr>
            <a:spLocks noGrp="1"/>
          </p:cNvSpPr>
          <p:nvPr>
            <p:ph type="title"/>
          </p:nvPr>
        </p:nvSpPr>
        <p:spPr/>
        <p:txBody>
          <a:bodyPr/>
          <a:lstStyle/>
          <a:p>
            <a:r>
              <a:rPr lang="en-US" dirty="0"/>
              <a:t>VUCA Angst </a:t>
            </a:r>
          </a:p>
        </p:txBody>
      </p:sp>
    </p:spTree>
    <p:extLst>
      <p:ext uri="{BB962C8B-B14F-4D97-AF65-F5344CB8AC3E}">
        <p14:creationId xmlns:p14="http://schemas.microsoft.com/office/powerpoint/2010/main" val="2058729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 up of text on a white background&#10;&#10;Description generated with high confidence">
            <a:extLst>
              <a:ext uri="{FF2B5EF4-FFF2-40B4-BE49-F238E27FC236}">
                <a16:creationId xmlns:a16="http://schemas.microsoft.com/office/drawing/2014/main" id="{8A8D0470-D191-42EA-B2DC-B27D9E8C934B}"/>
              </a:ext>
            </a:extLst>
          </p:cNvPr>
          <p:cNvPicPr>
            <a:picLocks noChangeAspect="1"/>
          </p:cNvPicPr>
          <p:nvPr/>
        </p:nvPicPr>
        <p:blipFill>
          <a:blip r:embed="rId2"/>
          <a:stretch>
            <a:fillRect/>
          </a:stretch>
        </p:blipFill>
        <p:spPr>
          <a:xfrm>
            <a:off x="1472709" y="643467"/>
            <a:ext cx="9246582" cy="5571066"/>
          </a:xfrm>
          <a:prstGeom prst="rect">
            <a:avLst/>
          </a:prstGeom>
        </p:spPr>
      </p:pic>
    </p:spTree>
    <p:extLst>
      <p:ext uri="{BB962C8B-B14F-4D97-AF65-F5344CB8AC3E}">
        <p14:creationId xmlns:p14="http://schemas.microsoft.com/office/powerpoint/2010/main" val="3966089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91486-F05B-40BE-A1C2-65E0EF65ABBC}"/>
              </a:ext>
            </a:extLst>
          </p:cNvPr>
          <p:cNvSpPr>
            <a:spLocks noGrp="1"/>
          </p:cNvSpPr>
          <p:nvPr>
            <p:ph type="title"/>
          </p:nvPr>
        </p:nvSpPr>
        <p:spPr/>
        <p:txBody>
          <a:bodyPr>
            <a:normAutofit/>
          </a:bodyPr>
          <a:lstStyle/>
          <a:p>
            <a:pPr algn="ctr"/>
            <a:r>
              <a:rPr lang="en-US" sz="4800" dirty="0"/>
              <a:t>Question # 3. </a:t>
            </a:r>
          </a:p>
        </p:txBody>
      </p:sp>
      <p:sp>
        <p:nvSpPr>
          <p:cNvPr id="3" name="Text Placeholder 2">
            <a:extLst>
              <a:ext uri="{FF2B5EF4-FFF2-40B4-BE49-F238E27FC236}">
                <a16:creationId xmlns:a16="http://schemas.microsoft.com/office/drawing/2014/main" id="{F358E59D-6B29-405E-9F9E-98CC40B33AFA}"/>
              </a:ext>
            </a:extLst>
          </p:cNvPr>
          <p:cNvSpPr>
            <a:spLocks noGrp="1"/>
          </p:cNvSpPr>
          <p:nvPr>
            <p:ph type="body" idx="4294967295"/>
          </p:nvPr>
        </p:nvSpPr>
        <p:spPr>
          <a:xfrm>
            <a:off x="989814" y="2289322"/>
            <a:ext cx="10515600" cy="4111477"/>
          </a:xfrm>
        </p:spPr>
        <p:txBody>
          <a:bodyPr>
            <a:normAutofit lnSpcReduction="10000"/>
          </a:bodyPr>
          <a:lstStyle/>
          <a:p>
            <a:r>
              <a:rPr lang="en-US" sz="4800" dirty="0">
                <a:solidFill>
                  <a:srgbClr val="FF0000"/>
                </a:solidFill>
              </a:rPr>
              <a:t>How does VUCA impact employers?</a:t>
            </a:r>
          </a:p>
          <a:p>
            <a:pPr marL="457200" lvl="1" indent="0">
              <a:buNone/>
            </a:pPr>
            <a:r>
              <a:rPr lang="en-US" sz="3900" dirty="0"/>
              <a:t> </a:t>
            </a:r>
          </a:p>
          <a:p>
            <a:pPr lvl="1"/>
            <a:r>
              <a:rPr lang="en-US" sz="3900" dirty="0"/>
              <a:t>Competitive Advantage / Global Competition?</a:t>
            </a:r>
          </a:p>
          <a:p>
            <a:pPr lvl="1"/>
            <a:endParaRPr lang="en-US" sz="3900" dirty="0"/>
          </a:p>
          <a:p>
            <a:pPr lvl="1"/>
            <a:r>
              <a:rPr lang="en-US" sz="3900" dirty="0"/>
              <a:t>Filling the Pipeline? </a:t>
            </a:r>
            <a:r>
              <a:rPr lang="en-US" sz="3600" i="1" dirty="0"/>
              <a:t>(Talent as a strategic asset)</a:t>
            </a:r>
          </a:p>
          <a:p>
            <a:pPr marL="457200" lvl="1" indent="0">
              <a:buNone/>
            </a:pPr>
            <a:r>
              <a:rPr lang="en-US" sz="3900" dirty="0"/>
              <a:t> </a:t>
            </a:r>
          </a:p>
          <a:p>
            <a:pPr lvl="1"/>
            <a:r>
              <a:rPr lang="en-US" sz="3900" dirty="0"/>
              <a:t>Investments in Talent?</a:t>
            </a:r>
          </a:p>
        </p:txBody>
      </p:sp>
    </p:spTree>
    <p:extLst>
      <p:ext uri="{BB962C8B-B14F-4D97-AF65-F5344CB8AC3E}">
        <p14:creationId xmlns:p14="http://schemas.microsoft.com/office/powerpoint/2010/main" val="1105245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prstClr val="black"/>
                </a:solidFill>
              </a:rPr>
              <a:t>Outsourcing to Machines</a:t>
            </a:r>
            <a:endParaRPr lang="en-US" dirty="0"/>
          </a:p>
        </p:txBody>
      </p:sp>
      <p:grpSp>
        <p:nvGrpSpPr>
          <p:cNvPr id="5" name="Group 4"/>
          <p:cNvGrpSpPr/>
          <p:nvPr/>
        </p:nvGrpSpPr>
        <p:grpSpPr>
          <a:xfrm>
            <a:off x="3962400" y="2133600"/>
            <a:ext cx="3886200" cy="3886200"/>
            <a:chOff x="2175089" y="1647740"/>
            <a:chExt cx="3886200" cy="3886200"/>
          </a:xfrm>
        </p:grpSpPr>
        <p:sp>
          <p:nvSpPr>
            <p:cNvPr id="3" name="Up-Down Arrow 2"/>
            <p:cNvSpPr/>
            <p:nvPr/>
          </p:nvSpPr>
          <p:spPr>
            <a:xfrm>
              <a:off x="3810000" y="1647740"/>
              <a:ext cx="609600" cy="3886200"/>
            </a:xfrm>
            <a:prstGeom prst="up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Up-Down Arrow 3"/>
            <p:cNvSpPr/>
            <p:nvPr/>
          </p:nvSpPr>
          <p:spPr>
            <a:xfrm rot="16200000">
              <a:off x="3813389" y="1638300"/>
              <a:ext cx="609600" cy="3886200"/>
            </a:xfrm>
            <a:prstGeom prst="up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5306841" y="6037906"/>
            <a:ext cx="1219200" cy="369332"/>
          </a:xfrm>
          <a:prstGeom prst="rect">
            <a:avLst/>
          </a:prstGeom>
          <a:noFill/>
        </p:spPr>
        <p:txBody>
          <a:bodyPr wrap="square" rtlCol="0">
            <a:spAutoFit/>
          </a:bodyPr>
          <a:lstStyle/>
          <a:p>
            <a:pPr algn="ctr"/>
            <a:r>
              <a:rPr lang="en-US" dirty="0"/>
              <a:t>Manual</a:t>
            </a:r>
          </a:p>
        </p:txBody>
      </p:sp>
      <p:sp>
        <p:nvSpPr>
          <p:cNvPr id="7" name="TextBox 6"/>
          <p:cNvSpPr txBox="1"/>
          <p:nvPr/>
        </p:nvSpPr>
        <p:spPr>
          <a:xfrm>
            <a:off x="5292511" y="1734492"/>
            <a:ext cx="1219200" cy="369332"/>
          </a:xfrm>
          <a:prstGeom prst="rect">
            <a:avLst/>
          </a:prstGeom>
          <a:noFill/>
        </p:spPr>
        <p:txBody>
          <a:bodyPr wrap="square" rtlCol="0">
            <a:spAutoFit/>
          </a:bodyPr>
          <a:lstStyle/>
          <a:p>
            <a:pPr algn="ctr"/>
            <a:r>
              <a:rPr lang="en-US" dirty="0"/>
              <a:t>Cognitive</a:t>
            </a:r>
          </a:p>
        </p:txBody>
      </p:sp>
      <p:sp>
        <p:nvSpPr>
          <p:cNvPr id="8" name="TextBox 7"/>
          <p:cNvSpPr txBox="1"/>
          <p:nvPr/>
        </p:nvSpPr>
        <p:spPr>
          <a:xfrm>
            <a:off x="2699436" y="3892034"/>
            <a:ext cx="1219200" cy="369332"/>
          </a:xfrm>
          <a:prstGeom prst="rect">
            <a:avLst/>
          </a:prstGeom>
          <a:noFill/>
        </p:spPr>
        <p:txBody>
          <a:bodyPr wrap="square" rtlCol="0">
            <a:spAutoFit/>
          </a:bodyPr>
          <a:lstStyle/>
          <a:p>
            <a:pPr algn="ctr"/>
            <a:r>
              <a:rPr lang="en-US" dirty="0"/>
              <a:t>Routine</a:t>
            </a:r>
          </a:p>
        </p:txBody>
      </p:sp>
      <p:sp>
        <p:nvSpPr>
          <p:cNvPr id="9" name="TextBox 8"/>
          <p:cNvSpPr txBox="1"/>
          <p:nvPr/>
        </p:nvSpPr>
        <p:spPr>
          <a:xfrm>
            <a:off x="7901417" y="3892034"/>
            <a:ext cx="1219200" cy="369332"/>
          </a:xfrm>
          <a:prstGeom prst="rect">
            <a:avLst/>
          </a:prstGeom>
          <a:noFill/>
        </p:spPr>
        <p:txBody>
          <a:bodyPr wrap="square" rtlCol="0">
            <a:spAutoFit/>
          </a:bodyPr>
          <a:lstStyle/>
          <a:p>
            <a:pPr algn="ctr"/>
            <a:r>
              <a:rPr lang="en-US" dirty="0"/>
              <a:t>Creative</a:t>
            </a:r>
          </a:p>
        </p:txBody>
      </p:sp>
      <p:sp>
        <p:nvSpPr>
          <p:cNvPr id="10" name="TextBox 9"/>
          <p:cNvSpPr txBox="1"/>
          <p:nvPr/>
        </p:nvSpPr>
        <p:spPr>
          <a:xfrm>
            <a:off x="6569050" y="2743200"/>
            <a:ext cx="1371600" cy="338554"/>
          </a:xfrm>
          <a:prstGeom prst="rect">
            <a:avLst/>
          </a:prstGeom>
          <a:noFill/>
        </p:spPr>
        <p:txBody>
          <a:bodyPr wrap="square" rtlCol="0">
            <a:spAutoFit/>
          </a:bodyPr>
          <a:lstStyle/>
          <a:p>
            <a:pPr algn="ctr"/>
            <a:r>
              <a:rPr lang="en-US" sz="1600" i="1" dirty="0"/>
              <a:t>Creative jobs</a:t>
            </a:r>
          </a:p>
        </p:txBody>
      </p:sp>
      <p:sp>
        <p:nvSpPr>
          <p:cNvPr id="11" name="TextBox 10"/>
          <p:cNvSpPr txBox="1"/>
          <p:nvPr/>
        </p:nvSpPr>
        <p:spPr>
          <a:xfrm>
            <a:off x="6705600" y="4876800"/>
            <a:ext cx="1371600" cy="338554"/>
          </a:xfrm>
          <a:prstGeom prst="rect">
            <a:avLst/>
          </a:prstGeom>
          <a:noFill/>
        </p:spPr>
        <p:txBody>
          <a:bodyPr wrap="square" rtlCol="0">
            <a:spAutoFit/>
          </a:bodyPr>
          <a:lstStyle/>
          <a:p>
            <a:pPr algn="ctr"/>
            <a:r>
              <a:rPr lang="en-US" sz="1600" i="1" dirty="0"/>
              <a:t>Anchored jobs</a:t>
            </a:r>
          </a:p>
        </p:txBody>
      </p:sp>
      <p:sp>
        <p:nvSpPr>
          <p:cNvPr id="12" name="Oval 11"/>
          <p:cNvSpPr/>
          <p:nvPr/>
        </p:nvSpPr>
        <p:spPr>
          <a:xfrm>
            <a:off x="4087641" y="3892034"/>
            <a:ext cx="1828800" cy="18229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413186" y="4402465"/>
            <a:ext cx="1177711" cy="830997"/>
          </a:xfrm>
          <a:prstGeom prst="rect">
            <a:avLst/>
          </a:prstGeom>
          <a:noFill/>
        </p:spPr>
        <p:txBody>
          <a:bodyPr wrap="square" rtlCol="0">
            <a:spAutoFit/>
          </a:bodyPr>
          <a:lstStyle/>
          <a:p>
            <a:pPr algn="ctr"/>
            <a:r>
              <a:rPr lang="en-US" sz="1600" dirty="0">
                <a:solidFill>
                  <a:srgbClr val="FF0000"/>
                </a:solidFill>
              </a:rPr>
              <a:t>First Machine Age</a:t>
            </a:r>
          </a:p>
        </p:txBody>
      </p:sp>
    </p:spTree>
    <p:extLst>
      <p:ext uri="{BB962C8B-B14F-4D97-AF65-F5344CB8AC3E}">
        <p14:creationId xmlns:p14="http://schemas.microsoft.com/office/powerpoint/2010/main" val="14768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prstClr val="black"/>
                </a:solidFill>
              </a:rPr>
              <a:t>Second Machine Age</a:t>
            </a:r>
            <a:br>
              <a:rPr lang="en-US" sz="4000" dirty="0">
                <a:solidFill>
                  <a:prstClr val="black"/>
                </a:solidFill>
              </a:rPr>
            </a:br>
            <a:r>
              <a:rPr lang="en-US" sz="2400" dirty="0">
                <a:solidFill>
                  <a:prstClr val="black"/>
                </a:solidFill>
              </a:rPr>
              <a:t>Brynjolfsson &amp; McAfee</a:t>
            </a:r>
            <a:endParaRPr lang="en-US" dirty="0"/>
          </a:p>
        </p:txBody>
      </p:sp>
      <p:grpSp>
        <p:nvGrpSpPr>
          <p:cNvPr id="5" name="Group 4"/>
          <p:cNvGrpSpPr/>
          <p:nvPr/>
        </p:nvGrpSpPr>
        <p:grpSpPr>
          <a:xfrm>
            <a:off x="3962400" y="2133600"/>
            <a:ext cx="3886200" cy="3886200"/>
            <a:chOff x="2175089" y="1647740"/>
            <a:chExt cx="3886200" cy="3886200"/>
          </a:xfrm>
        </p:grpSpPr>
        <p:sp>
          <p:nvSpPr>
            <p:cNvPr id="3" name="Up-Down Arrow 2"/>
            <p:cNvSpPr/>
            <p:nvPr/>
          </p:nvSpPr>
          <p:spPr>
            <a:xfrm>
              <a:off x="3810000" y="1647740"/>
              <a:ext cx="609600" cy="3886200"/>
            </a:xfrm>
            <a:prstGeom prst="up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Up-Down Arrow 3"/>
            <p:cNvSpPr/>
            <p:nvPr/>
          </p:nvSpPr>
          <p:spPr>
            <a:xfrm rot="16200000">
              <a:off x="3813389" y="1638300"/>
              <a:ext cx="609600" cy="3886200"/>
            </a:xfrm>
            <a:prstGeom prst="up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5306841" y="6037906"/>
            <a:ext cx="1219200" cy="369332"/>
          </a:xfrm>
          <a:prstGeom prst="rect">
            <a:avLst/>
          </a:prstGeom>
          <a:noFill/>
        </p:spPr>
        <p:txBody>
          <a:bodyPr wrap="square" rtlCol="0">
            <a:spAutoFit/>
          </a:bodyPr>
          <a:lstStyle/>
          <a:p>
            <a:pPr algn="ctr"/>
            <a:r>
              <a:rPr lang="en-US" dirty="0"/>
              <a:t>Manual</a:t>
            </a:r>
          </a:p>
        </p:txBody>
      </p:sp>
      <p:sp>
        <p:nvSpPr>
          <p:cNvPr id="7" name="TextBox 6"/>
          <p:cNvSpPr txBox="1"/>
          <p:nvPr/>
        </p:nvSpPr>
        <p:spPr>
          <a:xfrm>
            <a:off x="5292511" y="1734492"/>
            <a:ext cx="1219200" cy="369332"/>
          </a:xfrm>
          <a:prstGeom prst="rect">
            <a:avLst/>
          </a:prstGeom>
          <a:noFill/>
        </p:spPr>
        <p:txBody>
          <a:bodyPr wrap="square" rtlCol="0">
            <a:spAutoFit/>
          </a:bodyPr>
          <a:lstStyle/>
          <a:p>
            <a:pPr algn="ctr"/>
            <a:r>
              <a:rPr lang="en-US" dirty="0"/>
              <a:t>Cognitive</a:t>
            </a:r>
          </a:p>
        </p:txBody>
      </p:sp>
      <p:sp>
        <p:nvSpPr>
          <p:cNvPr id="8" name="TextBox 7"/>
          <p:cNvSpPr txBox="1"/>
          <p:nvPr/>
        </p:nvSpPr>
        <p:spPr>
          <a:xfrm>
            <a:off x="2699436" y="3892034"/>
            <a:ext cx="1219200" cy="369332"/>
          </a:xfrm>
          <a:prstGeom prst="rect">
            <a:avLst/>
          </a:prstGeom>
          <a:noFill/>
        </p:spPr>
        <p:txBody>
          <a:bodyPr wrap="square" rtlCol="0">
            <a:spAutoFit/>
          </a:bodyPr>
          <a:lstStyle/>
          <a:p>
            <a:pPr algn="ctr"/>
            <a:r>
              <a:rPr lang="en-US" dirty="0"/>
              <a:t>Routine</a:t>
            </a:r>
          </a:p>
        </p:txBody>
      </p:sp>
      <p:sp>
        <p:nvSpPr>
          <p:cNvPr id="9" name="TextBox 8"/>
          <p:cNvSpPr txBox="1"/>
          <p:nvPr/>
        </p:nvSpPr>
        <p:spPr>
          <a:xfrm>
            <a:off x="7901417" y="3892034"/>
            <a:ext cx="1219200" cy="369332"/>
          </a:xfrm>
          <a:prstGeom prst="rect">
            <a:avLst/>
          </a:prstGeom>
          <a:noFill/>
        </p:spPr>
        <p:txBody>
          <a:bodyPr wrap="square" rtlCol="0">
            <a:spAutoFit/>
          </a:bodyPr>
          <a:lstStyle/>
          <a:p>
            <a:pPr algn="ctr"/>
            <a:r>
              <a:rPr lang="en-US" dirty="0"/>
              <a:t>Creative</a:t>
            </a:r>
          </a:p>
        </p:txBody>
      </p:sp>
      <p:sp>
        <p:nvSpPr>
          <p:cNvPr id="10" name="TextBox 9"/>
          <p:cNvSpPr txBox="1"/>
          <p:nvPr/>
        </p:nvSpPr>
        <p:spPr>
          <a:xfrm>
            <a:off x="6569050" y="2743200"/>
            <a:ext cx="1371600" cy="338554"/>
          </a:xfrm>
          <a:prstGeom prst="rect">
            <a:avLst/>
          </a:prstGeom>
          <a:noFill/>
        </p:spPr>
        <p:txBody>
          <a:bodyPr wrap="square" rtlCol="0">
            <a:spAutoFit/>
          </a:bodyPr>
          <a:lstStyle/>
          <a:p>
            <a:pPr algn="ctr"/>
            <a:r>
              <a:rPr lang="en-US" sz="1600" i="1" dirty="0"/>
              <a:t>Creative jobs</a:t>
            </a:r>
          </a:p>
        </p:txBody>
      </p:sp>
      <p:sp>
        <p:nvSpPr>
          <p:cNvPr id="11" name="TextBox 10"/>
          <p:cNvSpPr txBox="1"/>
          <p:nvPr/>
        </p:nvSpPr>
        <p:spPr>
          <a:xfrm>
            <a:off x="6705600" y="4876800"/>
            <a:ext cx="1371600" cy="338554"/>
          </a:xfrm>
          <a:prstGeom prst="rect">
            <a:avLst/>
          </a:prstGeom>
          <a:noFill/>
        </p:spPr>
        <p:txBody>
          <a:bodyPr wrap="square" rtlCol="0">
            <a:spAutoFit/>
          </a:bodyPr>
          <a:lstStyle/>
          <a:p>
            <a:pPr algn="ctr"/>
            <a:r>
              <a:rPr lang="en-US" sz="1600" i="1" dirty="0"/>
              <a:t>Anchored jobs</a:t>
            </a:r>
          </a:p>
        </p:txBody>
      </p:sp>
      <p:sp>
        <p:nvSpPr>
          <p:cNvPr id="12" name="Oval 11"/>
          <p:cNvSpPr/>
          <p:nvPr/>
        </p:nvSpPr>
        <p:spPr>
          <a:xfrm>
            <a:off x="4087641" y="2362200"/>
            <a:ext cx="2617959" cy="3352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419601" y="2933943"/>
            <a:ext cx="1177711" cy="830997"/>
          </a:xfrm>
          <a:prstGeom prst="rect">
            <a:avLst/>
          </a:prstGeom>
          <a:noFill/>
        </p:spPr>
        <p:txBody>
          <a:bodyPr wrap="square" rtlCol="0">
            <a:spAutoFit/>
          </a:bodyPr>
          <a:lstStyle/>
          <a:p>
            <a:pPr algn="ctr"/>
            <a:r>
              <a:rPr lang="en-US" sz="1600" dirty="0">
                <a:solidFill>
                  <a:srgbClr val="FF0000"/>
                </a:solidFill>
              </a:rPr>
              <a:t>Second Machine Age</a:t>
            </a:r>
          </a:p>
        </p:txBody>
      </p:sp>
      <p:sp>
        <p:nvSpPr>
          <p:cNvPr id="14" name="TextBox 13"/>
          <p:cNvSpPr txBox="1"/>
          <p:nvPr/>
        </p:nvSpPr>
        <p:spPr>
          <a:xfrm>
            <a:off x="1746936" y="1779657"/>
            <a:ext cx="3124200" cy="707886"/>
          </a:xfrm>
          <a:prstGeom prst="rect">
            <a:avLst/>
          </a:prstGeom>
          <a:noFill/>
        </p:spPr>
        <p:txBody>
          <a:bodyPr wrap="square" rtlCol="0">
            <a:spAutoFit/>
          </a:bodyPr>
          <a:lstStyle/>
          <a:p>
            <a:r>
              <a:rPr lang="en-US" sz="2000" dirty="0"/>
              <a:t>Jobs are being lost to automation &amp; outsourcing</a:t>
            </a:r>
          </a:p>
        </p:txBody>
      </p:sp>
    </p:spTree>
    <p:extLst>
      <p:ext uri="{BB962C8B-B14F-4D97-AF65-F5344CB8AC3E}">
        <p14:creationId xmlns:p14="http://schemas.microsoft.com/office/powerpoint/2010/main" val="3232669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52401"/>
            <a:ext cx="8077200" cy="5635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124200" y="6019801"/>
            <a:ext cx="5562600" cy="276999"/>
          </a:xfrm>
          <a:prstGeom prst="rect">
            <a:avLst/>
          </a:prstGeom>
          <a:noFill/>
        </p:spPr>
        <p:txBody>
          <a:bodyPr wrap="square" rtlCol="0">
            <a:spAutoFit/>
          </a:bodyPr>
          <a:lstStyle/>
          <a:p>
            <a:r>
              <a:rPr lang="en-US" sz="1200" dirty="0"/>
              <a:t>“20th Annual CEO Survey.” PWC, January 2017</a:t>
            </a:r>
          </a:p>
        </p:txBody>
      </p:sp>
    </p:spTree>
    <p:extLst>
      <p:ext uri="{BB962C8B-B14F-4D97-AF65-F5344CB8AC3E}">
        <p14:creationId xmlns:p14="http://schemas.microsoft.com/office/powerpoint/2010/main" val="3415680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43526-AF2F-45F7-B5DC-7E7D71D89AD8}"/>
              </a:ext>
            </a:extLst>
          </p:cNvPr>
          <p:cNvSpPr>
            <a:spLocks noGrp="1"/>
          </p:cNvSpPr>
          <p:nvPr>
            <p:ph type="title"/>
          </p:nvPr>
        </p:nvSpPr>
        <p:spPr/>
        <p:txBody>
          <a:bodyPr/>
          <a:lstStyle/>
          <a:p>
            <a:pPr algn="ctr"/>
            <a:r>
              <a:rPr lang="en-US" dirty="0">
                <a:solidFill>
                  <a:srgbClr val="FF0000"/>
                </a:solidFill>
              </a:rPr>
              <a:t>5 Things to Tell Your Workforce / Kids </a:t>
            </a:r>
          </a:p>
        </p:txBody>
      </p:sp>
      <p:sp>
        <p:nvSpPr>
          <p:cNvPr id="3" name="Rectangle 2">
            <a:extLst>
              <a:ext uri="{FF2B5EF4-FFF2-40B4-BE49-F238E27FC236}">
                <a16:creationId xmlns:a16="http://schemas.microsoft.com/office/drawing/2014/main" id="{0687F10A-1BD1-48CD-A8CA-6B83B7E63171}"/>
              </a:ext>
            </a:extLst>
          </p:cNvPr>
          <p:cNvSpPr/>
          <p:nvPr/>
        </p:nvSpPr>
        <p:spPr>
          <a:xfrm>
            <a:off x="838200" y="1577587"/>
            <a:ext cx="10855841" cy="4462760"/>
          </a:xfrm>
          <a:prstGeom prst="rect">
            <a:avLst/>
          </a:prstGeom>
        </p:spPr>
        <p:txBody>
          <a:bodyPr wrap="square">
            <a:spAutoFit/>
          </a:bodyPr>
          <a:lstStyle/>
          <a:p>
            <a:pPr marL="301752"/>
            <a:endParaRPr lang="en-US" sz="1100" dirty="0">
              <a:latin typeface="Calibri" panose="020F0502020204030204" pitchFamily="34" charset="0"/>
            </a:endParaRPr>
          </a:p>
          <a:p>
            <a:pPr marL="742950" lvl="1" indent="-285750" fontAlgn="ctr">
              <a:spcBef>
                <a:spcPts val="500"/>
              </a:spcBef>
              <a:spcAft>
                <a:spcPts val="1200"/>
              </a:spcAft>
              <a:buFont typeface="+mj-lt"/>
              <a:buAutoNum type="arabicPeriod"/>
            </a:pPr>
            <a:r>
              <a:rPr lang="en-US" sz="3600" dirty="0">
                <a:latin typeface="Calibri" panose="020F0502020204030204" pitchFamily="34" charset="0"/>
              </a:rPr>
              <a:t> Robots (probably) aren’t taking over</a:t>
            </a:r>
          </a:p>
          <a:p>
            <a:pPr marL="742950" lvl="1" indent="-285750" fontAlgn="ctr">
              <a:spcBef>
                <a:spcPts val="500"/>
              </a:spcBef>
              <a:spcAft>
                <a:spcPts val="1200"/>
              </a:spcAft>
              <a:buFont typeface="+mj-lt"/>
              <a:buAutoNum type="arabicPeriod"/>
            </a:pPr>
            <a:r>
              <a:rPr lang="en-US" sz="3600" dirty="0">
                <a:latin typeface="Calibri" panose="020F0502020204030204" pitchFamily="34" charset="0"/>
              </a:rPr>
              <a:t> You’ll be in school the rest of your lives</a:t>
            </a:r>
          </a:p>
          <a:p>
            <a:pPr marL="742950" lvl="1" indent="-285750" fontAlgn="ctr">
              <a:spcBef>
                <a:spcPts val="500"/>
              </a:spcBef>
              <a:spcAft>
                <a:spcPts val="1200"/>
              </a:spcAft>
              <a:buFont typeface="+mj-lt"/>
              <a:buAutoNum type="arabicPeriod"/>
            </a:pPr>
            <a:r>
              <a:rPr lang="en-US" sz="3600" dirty="0">
                <a:latin typeface="Calibri" panose="020F0502020204030204" pitchFamily="34" charset="0"/>
              </a:rPr>
              <a:t> You can be your own boss</a:t>
            </a:r>
          </a:p>
          <a:p>
            <a:pPr marL="742950" lvl="1" indent="-285750" fontAlgn="ctr">
              <a:spcBef>
                <a:spcPts val="500"/>
              </a:spcBef>
              <a:spcAft>
                <a:spcPts val="1200"/>
              </a:spcAft>
              <a:buFont typeface="+mj-lt"/>
              <a:buAutoNum type="arabicPeriod"/>
            </a:pPr>
            <a:r>
              <a:rPr lang="en-US" sz="3600" dirty="0">
                <a:latin typeface="Calibri" panose="020F0502020204030204" pitchFamily="34" charset="0"/>
              </a:rPr>
              <a:t> Focus on social skills</a:t>
            </a:r>
          </a:p>
          <a:p>
            <a:pPr marL="742950" lvl="1" indent="-285750" fontAlgn="ctr">
              <a:spcBef>
                <a:spcPts val="500"/>
              </a:spcBef>
              <a:spcAft>
                <a:spcPts val="1200"/>
              </a:spcAft>
              <a:buFont typeface="+mj-lt"/>
              <a:buAutoNum type="arabicPeriod"/>
            </a:pPr>
            <a:r>
              <a:rPr lang="en-US" sz="3600" dirty="0">
                <a:latin typeface="Calibri" panose="020F0502020204030204" pitchFamily="34" charset="0"/>
              </a:rPr>
              <a:t> The future is up to you</a:t>
            </a:r>
          </a:p>
          <a:p>
            <a:pPr lvl="1" algn="r" fontAlgn="ctr">
              <a:spcBef>
                <a:spcPts val="500"/>
              </a:spcBef>
              <a:spcAft>
                <a:spcPts val="1200"/>
              </a:spcAft>
            </a:pPr>
            <a:r>
              <a:rPr lang="en-US" sz="2000" b="1" dirty="0">
                <a:hlinkClick r:id="rId2"/>
              </a:rPr>
              <a:t>5 things I’m telling my kids to prepare them for the future</a:t>
            </a:r>
            <a:endParaRPr lang="en-US" sz="2000" b="1" dirty="0"/>
          </a:p>
        </p:txBody>
      </p:sp>
    </p:spTree>
    <p:extLst>
      <p:ext uri="{BB962C8B-B14F-4D97-AF65-F5344CB8AC3E}">
        <p14:creationId xmlns:p14="http://schemas.microsoft.com/office/powerpoint/2010/main" val="1338304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75B035-9CA3-40F1-BDB0-D653CFDF3DE9}"/>
              </a:ext>
            </a:extLst>
          </p:cNvPr>
          <p:cNvPicPr>
            <a:picLocks noChangeAspect="1"/>
          </p:cNvPicPr>
          <p:nvPr/>
        </p:nvPicPr>
        <p:blipFill>
          <a:blip r:embed="rId3"/>
          <a:stretch>
            <a:fillRect/>
          </a:stretch>
        </p:blipFill>
        <p:spPr>
          <a:xfrm>
            <a:off x="2618890" y="1543032"/>
            <a:ext cx="6119757" cy="5314968"/>
          </a:xfrm>
          <a:prstGeom prst="rect">
            <a:avLst/>
          </a:prstGeom>
        </p:spPr>
      </p:pic>
      <p:sp>
        <p:nvSpPr>
          <p:cNvPr id="4" name="Title 3">
            <a:extLst>
              <a:ext uri="{FF2B5EF4-FFF2-40B4-BE49-F238E27FC236}">
                <a16:creationId xmlns:a16="http://schemas.microsoft.com/office/drawing/2014/main" id="{4CF5AB2A-7358-43AD-BDAA-392F51B6FF19}"/>
              </a:ext>
            </a:extLst>
          </p:cNvPr>
          <p:cNvSpPr>
            <a:spLocks noGrp="1"/>
          </p:cNvSpPr>
          <p:nvPr>
            <p:ph type="title"/>
          </p:nvPr>
        </p:nvSpPr>
        <p:spPr/>
        <p:txBody>
          <a:bodyPr/>
          <a:lstStyle/>
          <a:p>
            <a:pPr algn="ctr"/>
            <a:r>
              <a:rPr lang="en-US" dirty="0"/>
              <a:t>A Typical Talent Cycle Model</a:t>
            </a:r>
          </a:p>
        </p:txBody>
      </p:sp>
    </p:spTree>
    <p:extLst>
      <p:ext uri="{BB962C8B-B14F-4D97-AF65-F5344CB8AC3E}">
        <p14:creationId xmlns:p14="http://schemas.microsoft.com/office/powerpoint/2010/main" val="127371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91486-F05B-40BE-A1C2-65E0EF65ABBC}"/>
              </a:ext>
            </a:extLst>
          </p:cNvPr>
          <p:cNvSpPr>
            <a:spLocks noGrp="1"/>
          </p:cNvSpPr>
          <p:nvPr>
            <p:ph type="title"/>
          </p:nvPr>
        </p:nvSpPr>
        <p:spPr/>
        <p:txBody>
          <a:bodyPr>
            <a:normAutofit/>
          </a:bodyPr>
          <a:lstStyle/>
          <a:p>
            <a:pPr algn="ctr"/>
            <a:r>
              <a:rPr lang="en-US" sz="4800" dirty="0"/>
              <a:t>Question # 4. </a:t>
            </a:r>
          </a:p>
        </p:txBody>
      </p:sp>
      <p:sp>
        <p:nvSpPr>
          <p:cNvPr id="3" name="Text Placeholder 2">
            <a:extLst>
              <a:ext uri="{FF2B5EF4-FFF2-40B4-BE49-F238E27FC236}">
                <a16:creationId xmlns:a16="http://schemas.microsoft.com/office/drawing/2014/main" id="{F358E59D-6B29-405E-9F9E-98CC40B33AFA}"/>
              </a:ext>
            </a:extLst>
          </p:cNvPr>
          <p:cNvSpPr>
            <a:spLocks noGrp="1"/>
          </p:cNvSpPr>
          <p:nvPr>
            <p:ph type="body" idx="4294967295"/>
          </p:nvPr>
        </p:nvSpPr>
        <p:spPr>
          <a:xfrm>
            <a:off x="392784" y="1610592"/>
            <a:ext cx="11406432" cy="4969317"/>
          </a:xfrm>
        </p:spPr>
        <p:txBody>
          <a:bodyPr>
            <a:normAutofit/>
          </a:bodyPr>
          <a:lstStyle/>
          <a:p>
            <a:r>
              <a:rPr lang="en-US" sz="4800" dirty="0">
                <a:solidFill>
                  <a:srgbClr val="FF0000"/>
                </a:solidFill>
              </a:rPr>
              <a:t>How does VUCA impact talent developers?</a:t>
            </a:r>
          </a:p>
          <a:p>
            <a:pPr marL="457200" lvl="1" indent="0">
              <a:buNone/>
            </a:pPr>
            <a:r>
              <a:rPr lang="en-US" sz="3900" dirty="0"/>
              <a:t> </a:t>
            </a:r>
          </a:p>
          <a:p>
            <a:pPr lvl="1"/>
            <a:r>
              <a:rPr lang="en-US" sz="3900" dirty="0"/>
              <a:t>Attracting Talent?</a:t>
            </a:r>
          </a:p>
          <a:p>
            <a:pPr lvl="1"/>
            <a:endParaRPr lang="en-US" sz="3900" dirty="0"/>
          </a:p>
          <a:p>
            <a:pPr lvl="1"/>
            <a:r>
              <a:rPr lang="en-US" sz="3900" dirty="0"/>
              <a:t>Keeping Talent?</a:t>
            </a:r>
          </a:p>
          <a:p>
            <a:pPr lvl="1"/>
            <a:endParaRPr lang="en-US" sz="3900" dirty="0"/>
          </a:p>
          <a:p>
            <a:pPr lvl="1"/>
            <a:r>
              <a:rPr lang="en-US" sz="3900" dirty="0"/>
              <a:t>Developing Capabilities / Growing Talent?</a:t>
            </a:r>
            <a:endParaRPr lang="en-US" sz="3600" i="1" dirty="0"/>
          </a:p>
          <a:p>
            <a:pPr marL="457200" lvl="1" indent="0">
              <a:buNone/>
            </a:pPr>
            <a:r>
              <a:rPr lang="en-US" sz="3900" dirty="0"/>
              <a:t> </a:t>
            </a:r>
          </a:p>
        </p:txBody>
      </p:sp>
    </p:spTree>
    <p:extLst>
      <p:ext uri="{BB962C8B-B14F-4D97-AF65-F5344CB8AC3E}">
        <p14:creationId xmlns:p14="http://schemas.microsoft.com/office/powerpoint/2010/main" val="2886436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5235FC6-892E-4275-984C-9A1CE1853E10}"/>
              </a:ext>
            </a:extLst>
          </p:cNvPr>
          <p:cNvGraphicFramePr/>
          <p:nvPr>
            <p:extLst>
              <p:ext uri="{D42A27DB-BD31-4B8C-83A1-F6EECF244321}">
                <p14:modId xmlns:p14="http://schemas.microsoft.com/office/powerpoint/2010/main" val="1219021409"/>
              </p:ext>
            </p:extLst>
          </p:nvPr>
        </p:nvGraphicFramePr>
        <p:xfrm>
          <a:off x="2050902" y="1169582"/>
          <a:ext cx="8090195" cy="49335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61F47443-14FF-4BDC-8143-2C3A361C5E1D}"/>
              </a:ext>
            </a:extLst>
          </p:cNvPr>
          <p:cNvSpPr>
            <a:spLocks noGrp="1"/>
          </p:cNvSpPr>
          <p:nvPr>
            <p:ph type="title"/>
          </p:nvPr>
        </p:nvSpPr>
        <p:spPr>
          <a:xfrm>
            <a:off x="838200" y="56670"/>
            <a:ext cx="10515600" cy="1325563"/>
          </a:xfrm>
        </p:spPr>
        <p:txBody>
          <a:bodyPr>
            <a:normAutofit/>
          </a:bodyPr>
          <a:lstStyle/>
          <a:p>
            <a:pPr algn="ctr"/>
            <a:r>
              <a:rPr lang="en-US" sz="4000" dirty="0"/>
              <a:t>Strategic Roles of Learning &amp; Talent Development</a:t>
            </a:r>
          </a:p>
        </p:txBody>
      </p:sp>
      <p:sp>
        <p:nvSpPr>
          <p:cNvPr id="4" name="TextBox 3">
            <a:extLst>
              <a:ext uri="{FF2B5EF4-FFF2-40B4-BE49-F238E27FC236}">
                <a16:creationId xmlns:a16="http://schemas.microsoft.com/office/drawing/2014/main" id="{765B3685-3224-4B88-8128-71D80C61C09F}"/>
              </a:ext>
            </a:extLst>
          </p:cNvPr>
          <p:cNvSpPr txBox="1"/>
          <p:nvPr/>
        </p:nvSpPr>
        <p:spPr>
          <a:xfrm>
            <a:off x="1913860" y="6358270"/>
            <a:ext cx="9439940" cy="369332"/>
          </a:xfrm>
          <a:prstGeom prst="rect">
            <a:avLst/>
          </a:prstGeom>
          <a:noFill/>
        </p:spPr>
        <p:txBody>
          <a:bodyPr wrap="square" rtlCol="0">
            <a:spAutoFit/>
          </a:bodyPr>
          <a:lstStyle/>
          <a:p>
            <a:r>
              <a:rPr lang="en-US" dirty="0"/>
              <a:t>Adapted from van Dam, N. (2008). </a:t>
            </a:r>
            <a:r>
              <a:rPr lang="en-US" i="1" dirty="0"/>
              <a:t>25 Best Practices in Learning and Development, 2</a:t>
            </a:r>
            <a:r>
              <a:rPr lang="en-US" i="1" baseline="30000" dirty="0"/>
              <a:t>nd</a:t>
            </a:r>
            <a:r>
              <a:rPr lang="en-US" i="1" dirty="0"/>
              <a:t> Edition </a:t>
            </a:r>
          </a:p>
        </p:txBody>
      </p:sp>
    </p:spTree>
    <p:extLst>
      <p:ext uri="{BB962C8B-B14F-4D97-AF65-F5344CB8AC3E}">
        <p14:creationId xmlns:p14="http://schemas.microsoft.com/office/powerpoint/2010/main" val="1320762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91486-F05B-40BE-A1C2-65E0EF65ABBC}"/>
              </a:ext>
            </a:extLst>
          </p:cNvPr>
          <p:cNvSpPr>
            <a:spLocks noGrp="1"/>
          </p:cNvSpPr>
          <p:nvPr>
            <p:ph type="title"/>
          </p:nvPr>
        </p:nvSpPr>
        <p:spPr/>
        <p:txBody>
          <a:bodyPr>
            <a:normAutofit/>
          </a:bodyPr>
          <a:lstStyle/>
          <a:p>
            <a:pPr algn="ctr"/>
            <a:r>
              <a:rPr lang="en-US" sz="4800" dirty="0"/>
              <a:t>Question # 1. </a:t>
            </a:r>
          </a:p>
        </p:txBody>
      </p:sp>
      <p:sp>
        <p:nvSpPr>
          <p:cNvPr id="3" name="Text Placeholder 2">
            <a:extLst>
              <a:ext uri="{FF2B5EF4-FFF2-40B4-BE49-F238E27FC236}">
                <a16:creationId xmlns:a16="http://schemas.microsoft.com/office/drawing/2014/main" id="{F358E59D-6B29-405E-9F9E-98CC40B33AFA}"/>
              </a:ext>
            </a:extLst>
          </p:cNvPr>
          <p:cNvSpPr>
            <a:spLocks noGrp="1"/>
          </p:cNvSpPr>
          <p:nvPr>
            <p:ph type="body" idx="4294967295"/>
          </p:nvPr>
        </p:nvSpPr>
        <p:spPr>
          <a:xfrm>
            <a:off x="989814" y="2289322"/>
            <a:ext cx="10515600" cy="3724979"/>
          </a:xfrm>
        </p:spPr>
        <p:txBody>
          <a:bodyPr>
            <a:normAutofit/>
          </a:bodyPr>
          <a:lstStyle/>
          <a:p>
            <a:r>
              <a:rPr lang="en-US" sz="4800" dirty="0">
                <a:solidFill>
                  <a:srgbClr val="FF0000"/>
                </a:solidFill>
              </a:rPr>
              <a:t>What is VUCA? </a:t>
            </a:r>
          </a:p>
          <a:p>
            <a:endParaRPr lang="en-US" sz="4800" dirty="0">
              <a:solidFill>
                <a:srgbClr val="FF0000"/>
              </a:solidFill>
            </a:endParaRPr>
          </a:p>
          <a:p>
            <a:r>
              <a:rPr lang="en-US" sz="4800" dirty="0">
                <a:solidFill>
                  <a:srgbClr val="FF0000"/>
                </a:solidFill>
              </a:rPr>
              <a:t>What does a VUCA world look like?</a:t>
            </a:r>
          </a:p>
          <a:p>
            <a:pPr marL="457200" lvl="1" indent="0">
              <a:buNone/>
            </a:pPr>
            <a:r>
              <a:rPr lang="en-US" sz="3900" dirty="0"/>
              <a:t> </a:t>
            </a:r>
          </a:p>
        </p:txBody>
      </p:sp>
    </p:spTree>
    <p:extLst>
      <p:ext uri="{BB962C8B-B14F-4D97-AF65-F5344CB8AC3E}">
        <p14:creationId xmlns:p14="http://schemas.microsoft.com/office/powerpoint/2010/main" val="1884928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2A3AA6-3B86-49CA-A506-76CA327E2E09}"/>
              </a:ext>
            </a:extLst>
          </p:cNvPr>
          <p:cNvPicPr>
            <a:picLocks noChangeAspect="1"/>
          </p:cNvPicPr>
          <p:nvPr/>
        </p:nvPicPr>
        <p:blipFill>
          <a:blip r:embed="rId2"/>
          <a:stretch>
            <a:fillRect/>
          </a:stretch>
        </p:blipFill>
        <p:spPr>
          <a:xfrm>
            <a:off x="1850065" y="258854"/>
            <a:ext cx="8399721" cy="6271489"/>
          </a:xfrm>
          <a:prstGeom prst="rect">
            <a:avLst/>
          </a:prstGeom>
        </p:spPr>
      </p:pic>
    </p:spTree>
    <p:extLst>
      <p:ext uri="{BB962C8B-B14F-4D97-AF65-F5344CB8AC3E}">
        <p14:creationId xmlns:p14="http://schemas.microsoft.com/office/powerpoint/2010/main" val="2977401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2EC03C-584A-4A6C-9EE0-07BBEB24BDC0}"/>
              </a:ext>
            </a:extLst>
          </p:cNvPr>
          <p:cNvPicPr>
            <a:picLocks noChangeAspect="1"/>
          </p:cNvPicPr>
          <p:nvPr/>
        </p:nvPicPr>
        <p:blipFill>
          <a:blip r:embed="rId2"/>
          <a:stretch>
            <a:fillRect/>
          </a:stretch>
        </p:blipFill>
        <p:spPr>
          <a:xfrm>
            <a:off x="2240551" y="1838325"/>
            <a:ext cx="7808423" cy="4724662"/>
          </a:xfrm>
          <a:prstGeom prst="rect">
            <a:avLst/>
          </a:prstGeom>
        </p:spPr>
      </p:pic>
      <p:sp>
        <p:nvSpPr>
          <p:cNvPr id="3" name="Title 2">
            <a:extLst>
              <a:ext uri="{FF2B5EF4-FFF2-40B4-BE49-F238E27FC236}">
                <a16:creationId xmlns:a16="http://schemas.microsoft.com/office/drawing/2014/main" id="{5B8A12E7-F5DE-4C1E-9C20-6840825B379F}"/>
              </a:ext>
            </a:extLst>
          </p:cNvPr>
          <p:cNvSpPr>
            <a:spLocks noGrp="1"/>
          </p:cNvSpPr>
          <p:nvPr>
            <p:ph type="title"/>
          </p:nvPr>
        </p:nvSpPr>
        <p:spPr/>
        <p:txBody>
          <a:bodyPr/>
          <a:lstStyle/>
          <a:p>
            <a:pPr algn="ctr"/>
            <a:r>
              <a:rPr lang="en-US" dirty="0">
                <a:solidFill>
                  <a:srgbClr val="FF0000"/>
                </a:solidFill>
              </a:rPr>
              <a:t>Remedies for VUCA</a:t>
            </a:r>
          </a:p>
        </p:txBody>
      </p:sp>
    </p:spTree>
    <p:extLst>
      <p:ext uri="{BB962C8B-B14F-4D97-AF65-F5344CB8AC3E}">
        <p14:creationId xmlns:p14="http://schemas.microsoft.com/office/powerpoint/2010/main" val="3671816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cell phone&#10;&#10;Description generated with very high confidence">
            <a:extLst>
              <a:ext uri="{FF2B5EF4-FFF2-40B4-BE49-F238E27FC236}">
                <a16:creationId xmlns:a16="http://schemas.microsoft.com/office/drawing/2014/main" id="{47895202-8D29-4014-A8F5-A8934E2B8088}"/>
              </a:ext>
            </a:extLst>
          </p:cNvPr>
          <p:cNvPicPr>
            <a:picLocks noChangeAspect="1"/>
          </p:cNvPicPr>
          <p:nvPr/>
        </p:nvPicPr>
        <p:blipFill>
          <a:blip r:embed="rId2"/>
          <a:stretch>
            <a:fillRect/>
          </a:stretch>
        </p:blipFill>
        <p:spPr>
          <a:xfrm>
            <a:off x="3540273" y="643467"/>
            <a:ext cx="5111453" cy="5571066"/>
          </a:xfrm>
          <a:prstGeom prst="rect">
            <a:avLst/>
          </a:prstGeom>
        </p:spPr>
      </p:pic>
    </p:spTree>
    <p:extLst>
      <p:ext uri="{BB962C8B-B14F-4D97-AF65-F5344CB8AC3E}">
        <p14:creationId xmlns:p14="http://schemas.microsoft.com/office/powerpoint/2010/main" val="2822974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8CD529-D21E-44A3-8423-34AF97DEFF48}"/>
              </a:ext>
            </a:extLst>
          </p:cNvPr>
          <p:cNvPicPr>
            <a:picLocks noChangeAspect="1"/>
          </p:cNvPicPr>
          <p:nvPr/>
        </p:nvPicPr>
        <p:blipFill>
          <a:blip r:embed="rId2"/>
          <a:stretch>
            <a:fillRect/>
          </a:stretch>
        </p:blipFill>
        <p:spPr>
          <a:xfrm>
            <a:off x="2406804" y="0"/>
            <a:ext cx="7378391" cy="6858000"/>
          </a:xfrm>
          <a:prstGeom prst="rect">
            <a:avLst/>
          </a:prstGeom>
        </p:spPr>
      </p:pic>
    </p:spTree>
    <p:extLst>
      <p:ext uri="{BB962C8B-B14F-4D97-AF65-F5344CB8AC3E}">
        <p14:creationId xmlns:p14="http://schemas.microsoft.com/office/powerpoint/2010/main" val="2158341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CE22CA-07FE-4110-B97D-9FCB76AE8D12}"/>
              </a:ext>
            </a:extLst>
          </p:cNvPr>
          <p:cNvPicPr>
            <a:picLocks noChangeAspect="1"/>
          </p:cNvPicPr>
          <p:nvPr/>
        </p:nvPicPr>
        <p:blipFill>
          <a:blip r:embed="rId3"/>
          <a:stretch>
            <a:fillRect/>
          </a:stretch>
        </p:blipFill>
        <p:spPr>
          <a:xfrm>
            <a:off x="1849519" y="0"/>
            <a:ext cx="8492961" cy="6858000"/>
          </a:xfrm>
          <a:prstGeom prst="rect">
            <a:avLst/>
          </a:prstGeom>
        </p:spPr>
      </p:pic>
    </p:spTree>
    <p:extLst>
      <p:ext uri="{BB962C8B-B14F-4D97-AF65-F5344CB8AC3E}">
        <p14:creationId xmlns:p14="http://schemas.microsoft.com/office/powerpoint/2010/main" val="3083323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Shape of Things</a:t>
            </a:r>
            <a:br>
              <a:rPr lang="en-US"/>
            </a:br>
            <a:r>
              <a:rPr lang="en-US" sz="3100"/>
              <a:t>Shamrock </a:t>
            </a:r>
            <a:r>
              <a:rPr lang="en-US" sz="3100" dirty="0"/>
              <a:t>Organization*</a:t>
            </a:r>
          </a:p>
        </p:txBody>
      </p:sp>
      <p:pic>
        <p:nvPicPr>
          <p:cNvPr id="3" name="Picture 2"/>
          <p:cNvPicPr>
            <a:picLocks noChangeAspect="1"/>
          </p:cNvPicPr>
          <p:nvPr/>
        </p:nvPicPr>
        <p:blipFill>
          <a:blip r:embed="rId3"/>
          <a:stretch>
            <a:fillRect/>
          </a:stretch>
        </p:blipFill>
        <p:spPr>
          <a:xfrm>
            <a:off x="3443288" y="2057400"/>
            <a:ext cx="5305425" cy="4419600"/>
          </a:xfrm>
          <a:prstGeom prst="rect">
            <a:avLst/>
          </a:prstGeom>
        </p:spPr>
      </p:pic>
      <p:sp>
        <p:nvSpPr>
          <p:cNvPr id="5" name="TextBox 4"/>
          <p:cNvSpPr txBox="1"/>
          <p:nvPr/>
        </p:nvSpPr>
        <p:spPr>
          <a:xfrm>
            <a:off x="5105400" y="1417639"/>
            <a:ext cx="1828800" cy="584775"/>
          </a:xfrm>
          <a:prstGeom prst="rect">
            <a:avLst/>
          </a:prstGeom>
          <a:noFill/>
        </p:spPr>
        <p:txBody>
          <a:bodyPr wrap="square" rtlCol="0">
            <a:spAutoFit/>
          </a:bodyPr>
          <a:lstStyle/>
          <a:p>
            <a:pPr algn="ctr"/>
            <a:r>
              <a:rPr lang="en-US" sz="3200" dirty="0">
                <a:solidFill>
                  <a:srgbClr val="FF0000"/>
                </a:solidFill>
              </a:rPr>
              <a:t>Core</a:t>
            </a:r>
          </a:p>
        </p:txBody>
      </p:sp>
      <p:sp>
        <p:nvSpPr>
          <p:cNvPr id="6" name="TextBox 5"/>
          <p:cNvSpPr txBox="1"/>
          <p:nvPr/>
        </p:nvSpPr>
        <p:spPr>
          <a:xfrm>
            <a:off x="8548688" y="4419601"/>
            <a:ext cx="2119312" cy="584775"/>
          </a:xfrm>
          <a:prstGeom prst="rect">
            <a:avLst/>
          </a:prstGeom>
          <a:noFill/>
        </p:spPr>
        <p:txBody>
          <a:bodyPr wrap="square" rtlCol="0">
            <a:spAutoFit/>
          </a:bodyPr>
          <a:lstStyle/>
          <a:p>
            <a:pPr algn="ctr"/>
            <a:r>
              <a:rPr lang="en-US" sz="3200" dirty="0">
                <a:solidFill>
                  <a:srgbClr val="FF0000"/>
                </a:solidFill>
              </a:rPr>
              <a:t>Contingent</a:t>
            </a:r>
          </a:p>
        </p:txBody>
      </p:sp>
      <p:sp>
        <p:nvSpPr>
          <p:cNvPr id="7" name="TextBox 6"/>
          <p:cNvSpPr txBox="1"/>
          <p:nvPr/>
        </p:nvSpPr>
        <p:spPr>
          <a:xfrm>
            <a:off x="1524000" y="4448270"/>
            <a:ext cx="2119312" cy="584775"/>
          </a:xfrm>
          <a:prstGeom prst="rect">
            <a:avLst/>
          </a:prstGeom>
          <a:noFill/>
        </p:spPr>
        <p:txBody>
          <a:bodyPr wrap="square" rtlCol="0">
            <a:spAutoFit/>
          </a:bodyPr>
          <a:lstStyle/>
          <a:p>
            <a:pPr algn="ctr"/>
            <a:r>
              <a:rPr lang="en-US" sz="3200" dirty="0">
                <a:solidFill>
                  <a:srgbClr val="FF0000"/>
                </a:solidFill>
              </a:rPr>
              <a:t>Consultant</a:t>
            </a:r>
          </a:p>
        </p:txBody>
      </p:sp>
      <p:sp>
        <p:nvSpPr>
          <p:cNvPr id="8" name="TextBox 7"/>
          <p:cNvSpPr txBox="1"/>
          <p:nvPr/>
        </p:nvSpPr>
        <p:spPr>
          <a:xfrm>
            <a:off x="3410845" y="6467016"/>
            <a:ext cx="4953000" cy="369332"/>
          </a:xfrm>
          <a:prstGeom prst="rect">
            <a:avLst/>
          </a:prstGeom>
          <a:noFill/>
        </p:spPr>
        <p:txBody>
          <a:bodyPr wrap="square" rtlCol="0">
            <a:spAutoFit/>
          </a:bodyPr>
          <a:lstStyle/>
          <a:p>
            <a:r>
              <a:rPr lang="en-US" dirty="0"/>
              <a:t>* Handy, C. (1988)</a:t>
            </a:r>
          </a:p>
        </p:txBody>
      </p:sp>
    </p:spTree>
    <p:extLst>
      <p:ext uri="{BB962C8B-B14F-4D97-AF65-F5344CB8AC3E}">
        <p14:creationId xmlns:p14="http://schemas.microsoft.com/office/powerpoint/2010/main" val="1305958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7FE3B1-07D1-4264-9326-D01A2745238C}"/>
              </a:ext>
            </a:extLst>
          </p:cNvPr>
          <p:cNvPicPr>
            <a:picLocks noChangeAspect="1"/>
          </p:cNvPicPr>
          <p:nvPr/>
        </p:nvPicPr>
        <p:blipFill>
          <a:blip r:embed="rId2"/>
          <a:stretch>
            <a:fillRect/>
          </a:stretch>
        </p:blipFill>
        <p:spPr>
          <a:xfrm>
            <a:off x="3007917" y="0"/>
            <a:ext cx="6176165" cy="6858000"/>
          </a:xfrm>
          <a:prstGeom prst="rect">
            <a:avLst/>
          </a:prstGeom>
        </p:spPr>
      </p:pic>
    </p:spTree>
    <p:extLst>
      <p:ext uri="{BB962C8B-B14F-4D97-AF65-F5344CB8AC3E}">
        <p14:creationId xmlns:p14="http://schemas.microsoft.com/office/powerpoint/2010/main" val="1294204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CD0E5-C479-4B3D-9AFD-5581CA0BB6E7}"/>
              </a:ext>
            </a:extLst>
          </p:cNvPr>
          <p:cNvSpPr>
            <a:spLocks noGrp="1"/>
          </p:cNvSpPr>
          <p:nvPr>
            <p:ph type="title"/>
          </p:nvPr>
        </p:nvSpPr>
        <p:spPr/>
        <p:txBody>
          <a:bodyPr/>
          <a:lstStyle/>
          <a:p>
            <a:pPr algn="ctr"/>
            <a:r>
              <a:rPr lang="en-US" dirty="0"/>
              <a:t>Institute for the Future - </a:t>
            </a:r>
            <a:r>
              <a:rPr lang="en-US" b="1" dirty="0"/>
              <a:t>IFTF.org</a:t>
            </a:r>
          </a:p>
        </p:txBody>
      </p:sp>
      <p:pic>
        <p:nvPicPr>
          <p:cNvPr id="1028" name="Picture 4" descr="http://www.iftf.org/uploads/media/IFTF_FutureWorkSkillsSummary_01.gif">
            <a:extLst>
              <a:ext uri="{FF2B5EF4-FFF2-40B4-BE49-F238E27FC236}">
                <a16:creationId xmlns:a16="http://schemas.microsoft.com/office/drawing/2014/main" id="{DAB1A6A4-06AB-48DA-B0F3-2A17B947074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60884" y="1325761"/>
            <a:ext cx="8470232" cy="5358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648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7F82B-5526-4C8D-9EC0-9C98B0DD7ED3}"/>
              </a:ext>
            </a:extLst>
          </p:cNvPr>
          <p:cNvSpPr>
            <a:spLocks noGrp="1"/>
          </p:cNvSpPr>
          <p:nvPr>
            <p:ph type="title"/>
          </p:nvPr>
        </p:nvSpPr>
        <p:spPr>
          <a:xfrm>
            <a:off x="838200" y="365125"/>
            <a:ext cx="10515600" cy="1325563"/>
          </a:xfrm>
        </p:spPr>
        <p:txBody>
          <a:bodyPr/>
          <a:lstStyle/>
          <a:p>
            <a:pPr algn="ctr"/>
            <a:r>
              <a:rPr lang="en-US" b="1" dirty="0"/>
              <a:t>Shaping Work of the Future - </a:t>
            </a:r>
            <a:endParaRPr lang="en-US" dirty="0"/>
          </a:p>
        </p:txBody>
      </p:sp>
      <p:sp>
        <p:nvSpPr>
          <p:cNvPr id="3" name="Content Placeholder 2">
            <a:extLst>
              <a:ext uri="{FF2B5EF4-FFF2-40B4-BE49-F238E27FC236}">
                <a16:creationId xmlns:a16="http://schemas.microsoft.com/office/drawing/2014/main" id="{5B4BCAA8-C193-4EB9-AAD2-4423367E43FB}"/>
              </a:ext>
            </a:extLst>
          </p:cNvPr>
          <p:cNvSpPr>
            <a:spLocks noGrp="1"/>
          </p:cNvSpPr>
          <p:nvPr>
            <p:ph idx="1"/>
          </p:nvPr>
        </p:nvSpPr>
        <p:spPr>
          <a:xfrm>
            <a:off x="838200" y="1825625"/>
            <a:ext cx="10515600" cy="4351338"/>
          </a:xfrm>
        </p:spPr>
        <p:txBody>
          <a:bodyPr/>
          <a:lstStyle/>
          <a:p>
            <a:pPr marL="0" indent="0" algn="ctr">
              <a:buNone/>
            </a:pPr>
            <a:r>
              <a:rPr lang="en-US" sz="4400" b="1" dirty="0">
                <a:solidFill>
                  <a:srgbClr val="FF0000"/>
                </a:solidFill>
              </a:rPr>
              <a:t>FREE / MOOC*</a:t>
            </a:r>
          </a:p>
          <a:p>
            <a:pPr marL="0" indent="0" algn="ctr">
              <a:buNone/>
            </a:pPr>
            <a:r>
              <a:rPr lang="en-US" sz="2400" b="1" dirty="0">
                <a:solidFill>
                  <a:srgbClr val="FF0000"/>
                </a:solidFill>
              </a:rPr>
              <a:t>( * Massive Open Online Course )</a:t>
            </a:r>
          </a:p>
          <a:p>
            <a:pPr marL="0" indent="0" algn="ctr">
              <a:buNone/>
            </a:pPr>
            <a:r>
              <a:rPr lang="en-US" sz="3200" dirty="0"/>
              <a:t>Explore ways to improve job opportunities </a:t>
            </a:r>
          </a:p>
          <a:p>
            <a:pPr marL="0" indent="0" algn="ctr">
              <a:buNone/>
            </a:pPr>
            <a:r>
              <a:rPr lang="en-US" sz="3200" dirty="0"/>
              <a:t>and develop a personal plan for lifelong career success.</a:t>
            </a:r>
          </a:p>
          <a:p>
            <a:pPr marL="0" indent="0" algn="ctr">
              <a:buNone/>
            </a:pPr>
            <a:endParaRPr lang="en-US" sz="800" dirty="0"/>
          </a:p>
          <a:p>
            <a:pPr marL="0" indent="0" algn="ctr">
              <a:buNone/>
            </a:pPr>
            <a:r>
              <a:rPr lang="en-US" sz="3200" b="1" dirty="0"/>
              <a:t>Started on March 19</a:t>
            </a:r>
            <a:endParaRPr lang="en-US" sz="3200" dirty="0"/>
          </a:p>
          <a:p>
            <a:pPr marL="0" indent="0" algn="ctr">
              <a:buNone/>
            </a:pPr>
            <a:r>
              <a:rPr lang="en-US" b="1" dirty="0">
                <a:solidFill>
                  <a:srgbClr val="FF0000"/>
                </a:solidFill>
                <a:highlight>
                  <a:srgbClr val="FFFF00"/>
                </a:highlight>
              </a:rPr>
              <a:t>You can still enroll / register</a:t>
            </a:r>
          </a:p>
          <a:p>
            <a:pPr marL="0" indent="0" algn="ctr">
              <a:buNone/>
            </a:pPr>
            <a:r>
              <a:rPr lang="en-US" b="1" dirty="0">
                <a:hlinkClick r:id="rId2"/>
              </a:rPr>
              <a:t>Shaping Work of the Future</a:t>
            </a:r>
            <a:endParaRPr lang="en-US" b="1" dirty="0"/>
          </a:p>
          <a:p>
            <a:pPr marL="0" indent="0">
              <a:buNone/>
            </a:pPr>
            <a:endParaRPr lang="en-US" dirty="0"/>
          </a:p>
        </p:txBody>
      </p:sp>
      <p:pic>
        <p:nvPicPr>
          <p:cNvPr id="6" name="Picture 5" descr="edX Home Page">
            <a:extLst>
              <a:ext uri="{FF2B5EF4-FFF2-40B4-BE49-F238E27FC236}">
                <a16:creationId xmlns:a16="http://schemas.microsoft.com/office/drawing/2014/main" id="{B75B8D80-1062-49F0-816F-E4DD932DD4C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439026" y="798930"/>
            <a:ext cx="972302" cy="457952"/>
          </a:xfrm>
          <a:prstGeom prst="rect">
            <a:avLst/>
          </a:prstGeom>
          <a:noFill/>
          <a:ln>
            <a:noFill/>
          </a:ln>
        </p:spPr>
      </p:pic>
    </p:spTree>
    <p:extLst>
      <p:ext uri="{BB962C8B-B14F-4D97-AF65-F5344CB8AC3E}">
        <p14:creationId xmlns:p14="http://schemas.microsoft.com/office/powerpoint/2010/main" val="1977562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194F0-2AE5-4D52-A528-8B947AF6E737}"/>
              </a:ext>
            </a:extLst>
          </p:cNvPr>
          <p:cNvSpPr>
            <a:spLocks noGrp="1"/>
          </p:cNvSpPr>
          <p:nvPr>
            <p:ph type="title"/>
          </p:nvPr>
        </p:nvSpPr>
        <p:spPr/>
        <p:txBody>
          <a:bodyPr/>
          <a:lstStyle/>
          <a:p>
            <a:pPr algn="ctr"/>
            <a:r>
              <a:rPr lang="en-US" dirty="0"/>
              <a:t>Next month at ATD - NM</a:t>
            </a:r>
          </a:p>
        </p:txBody>
      </p:sp>
      <p:sp>
        <p:nvSpPr>
          <p:cNvPr id="3" name="Content Placeholder 2">
            <a:extLst>
              <a:ext uri="{FF2B5EF4-FFF2-40B4-BE49-F238E27FC236}">
                <a16:creationId xmlns:a16="http://schemas.microsoft.com/office/drawing/2014/main" id="{0E22CD9D-773F-4023-BA62-C12A2C36B84D}"/>
              </a:ext>
            </a:extLst>
          </p:cNvPr>
          <p:cNvSpPr>
            <a:spLocks noGrp="1"/>
          </p:cNvSpPr>
          <p:nvPr>
            <p:ph idx="1"/>
          </p:nvPr>
        </p:nvSpPr>
        <p:spPr/>
        <p:txBody>
          <a:bodyPr>
            <a:normAutofit/>
          </a:bodyPr>
          <a:lstStyle/>
          <a:p>
            <a:pPr marL="0" indent="0" algn="ctr">
              <a:buNone/>
            </a:pPr>
            <a:endParaRPr lang="en-US" sz="800" dirty="0"/>
          </a:p>
          <a:p>
            <a:pPr marL="0" indent="0" algn="ctr">
              <a:buNone/>
            </a:pPr>
            <a:r>
              <a:rPr lang="en-US" sz="4400" dirty="0" err="1"/>
              <a:t>Thur</a:t>
            </a:r>
            <a:r>
              <a:rPr lang="en-US" sz="4400" dirty="0"/>
              <a:t> </a:t>
            </a:r>
            <a:r>
              <a:rPr lang="en-US" sz="4400" dirty="0">
                <a:solidFill>
                  <a:srgbClr val="FF0000"/>
                </a:solidFill>
              </a:rPr>
              <a:t>18</a:t>
            </a:r>
            <a:r>
              <a:rPr lang="en-US" sz="4400" dirty="0"/>
              <a:t> April - 5:30</a:t>
            </a:r>
            <a:r>
              <a:rPr lang="en-US" sz="3600" dirty="0"/>
              <a:t>pm @ </a:t>
            </a:r>
            <a:r>
              <a:rPr lang="en-US" sz="4400" dirty="0"/>
              <a:t>Bohannan Huston</a:t>
            </a:r>
          </a:p>
          <a:p>
            <a:pPr marL="0" indent="0" algn="ctr">
              <a:buNone/>
            </a:pPr>
            <a:r>
              <a:rPr lang="en-US" sz="4400" dirty="0"/>
              <a:t>The </a:t>
            </a:r>
            <a:r>
              <a:rPr lang="en-US" sz="4400" b="1" dirty="0"/>
              <a:t>Future</a:t>
            </a:r>
            <a:r>
              <a:rPr lang="en-US" sz="4400" dirty="0"/>
              <a:t> of Talent Development</a:t>
            </a:r>
          </a:p>
          <a:p>
            <a:pPr marL="0" indent="0" algn="ctr">
              <a:buNone/>
            </a:pPr>
            <a:r>
              <a:rPr lang="en-US" sz="4400" dirty="0"/>
              <a:t>Panel Discussion</a:t>
            </a:r>
          </a:p>
          <a:p>
            <a:pPr marL="0" indent="0" algn="ctr">
              <a:buNone/>
            </a:pPr>
            <a:endParaRPr lang="en-US" sz="800" dirty="0"/>
          </a:p>
          <a:p>
            <a:pPr marL="0" indent="0" algn="ctr">
              <a:buNone/>
            </a:pPr>
            <a:r>
              <a:rPr lang="en-US" dirty="0"/>
              <a:t>Jessica </a:t>
            </a:r>
            <a:r>
              <a:rPr lang="en-US" dirty="0" err="1"/>
              <a:t>Nojek</a:t>
            </a:r>
            <a:r>
              <a:rPr lang="en-US" dirty="0"/>
              <a:t> – Mission: Graduate</a:t>
            </a:r>
          </a:p>
          <a:p>
            <a:pPr marL="0" indent="0" algn="ctr">
              <a:buNone/>
            </a:pPr>
            <a:r>
              <a:rPr lang="en-US" dirty="0"/>
              <a:t>Russ Romans, Ed.D. – University of New Mexico</a:t>
            </a:r>
          </a:p>
          <a:p>
            <a:pPr marL="0" indent="0" algn="ctr">
              <a:buNone/>
            </a:pPr>
            <a:endParaRPr lang="en-US" sz="800" dirty="0"/>
          </a:p>
          <a:p>
            <a:pPr marL="0" indent="0" algn="ctr">
              <a:buNone/>
            </a:pPr>
            <a:endParaRPr lang="en-US" sz="4000" dirty="0"/>
          </a:p>
        </p:txBody>
      </p:sp>
    </p:spTree>
    <p:extLst>
      <p:ext uri="{BB962C8B-B14F-4D97-AF65-F5344CB8AC3E}">
        <p14:creationId xmlns:p14="http://schemas.microsoft.com/office/powerpoint/2010/main" val="3227945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2590800" y="990600"/>
          <a:ext cx="76200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3048000" y="2667000"/>
            <a:ext cx="1676400" cy="1143000"/>
            <a:chOff x="1447800" y="1295400"/>
            <a:chExt cx="1676400" cy="1143000"/>
          </a:xfrm>
        </p:grpSpPr>
        <p:sp>
          <p:nvSpPr>
            <p:cNvPr id="8" name="Right Arrow 7"/>
            <p:cNvSpPr/>
            <p:nvPr/>
          </p:nvSpPr>
          <p:spPr>
            <a:xfrm>
              <a:off x="1447800" y="1295400"/>
              <a:ext cx="1676400" cy="11430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482511" y="1658294"/>
              <a:ext cx="1295400" cy="461665"/>
            </a:xfrm>
            <a:prstGeom prst="rect">
              <a:avLst/>
            </a:prstGeom>
            <a:noFill/>
          </p:spPr>
          <p:txBody>
            <a:bodyPr wrap="square" rtlCol="0">
              <a:spAutoFit/>
            </a:bodyPr>
            <a:lstStyle/>
            <a:p>
              <a:pPr algn="ctr"/>
              <a:r>
                <a:rPr lang="en-US" sz="1200" b="1" dirty="0"/>
                <a:t>Less clarity about the future</a:t>
              </a:r>
            </a:p>
          </p:txBody>
        </p:sp>
      </p:grpSp>
      <p:grpSp>
        <p:nvGrpSpPr>
          <p:cNvPr id="10" name="Group 9"/>
          <p:cNvGrpSpPr/>
          <p:nvPr/>
        </p:nvGrpSpPr>
        <p:grpSpPr>
          <a:xfrm>
            <a:off x="8001000" y="3829110"/>
            <a:ext cx="1676400" cy="1143000"/>
            <a:chOff x="6400800" y="933510"/>
            <a:chExt cx="1676400" cy="1143000"/>
          </a:xfrm>
        </p:grpSpPr>
        <p:sp>
          <p:nvSpPr>
            <p:cNvPr id="11" name="Right Arrow 10"/>
            <p:cNvSpPr/>
            <p:nvPr/>
          </p:nvSpPr>
          <p:spPr>
            <a:xfrm flipH="1">
              <a:off x="6400800" y="933510"/>
              <a:ext cx="1676400" cy="11430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768971" y="1286849"/>
              <a:ext cx="1295400" cy="461665"/>
            </a:xfrm>
            <a:prstGeom prst="rect">
              <a:avLst/>
            </a:prstGeom>
            <a:noFill/>
          </p:spPr>
          <p:txBody>
            <a:bodyPr wrap="square" rtlCol="0">
              <a:spAutoFit/>
            </a:bodyPr>
            <a:lstStyle/>
            <a:p>
              <a:pPr algn="ctr"/>
              <a:r>
                <a:rPr lang="en-US" sz="1200" b="1" dirty="0"/>
                <a:t>Multiple decision factors</a:t>
              </a:r>
            </a:p>
          </p:txBody>
        </p:sp>
      </p:grpSp>
      <p:grpSp>
        <p:nvGrpSpPr>
          <p:cNvPr id="13" name="Group 12"/>
          <p:cNvGrpSpPr/>
          <p:nvPr/>
        </p:nvGrpSpPr>
        <p:grpSpPr>
          <a:xfrm>
            <a:off x="2895600" y="4953000"/>
            <a:ext cx="1676400" cy="1143000"/>
            <a:chOff x="1447800" y="1295400"/>
            <a:chExt cx="1676400" cy="1143000"/>
          </a:xfrm>
        </p:grpSpPr>
        <p:sp>
          <p:nvSpPr>
            <p:cNvPr id="14" name="Right Arrow 13"/>
            <p:cNvSpPr/>
            <p:nvPr/>
          </p:nvSpPr>
          <p:spPr>
            <a:xfrm>
              <a:off x="1447800" y="1295400"/>
              <a:ext cx="1676400" cy="11430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491564" y="1649241"/>
              <a:ext cx="1295400" cy="461665"/>
            </a:xfrm>
            <a:prstGeom prst="rect">
              <a:avLst/>
            </a:prstGeom>
            <a:noFill/>
          </p:spPr>
          <p:txBody>
            <a:bodyPr wrap="square" rtlCol="0">
              <a:spAutoFit/>
            </a:bodyPr>
            <a:lstStyle/>
            <a:p>
              <a:pPr algn="ctr"/>
              <a:r>
                <a:rPr lang="en-US" sz="1200" b="1" dirty="0"/>
                <a:t>There may be no “right” answer</a:t>
              </a:r>
            </a:p>
          </p:txBody>
        </p:sp>
      </p:grpSp>
      <p:grpSp>
        <p:nvGrpSpPr>
          <p:cNvPr id="16" name="Group 15"/>
          <p:cNvGrpSpPr/>
          <p:nvPr/>
        </p:nvGrpSpPr>
        <p:grpSpPr>
          <a:xfrm flipH="1">
            <a:off x="8041363" y="1295400"/>
            <a:ext cx="1676400" cy="1143000"/>
            <a:chOff x="1447800" y="1295400"/>
            <a:chExt cx="1676400" cy="1143000"/>
          </a:xfrm>
        </p:grpSpPr>
        <p:sp>
          <p:nvSpPr>
            <p:cNvPr id="17" name="Right Arrow 16"/>
            <p:cNvSpPr/>
            <p:nvPr/>
          </p:nvSpPr>
          <p:spPr>
            <a:xfrm>
              <a:off x="1447800" y="1295400"/>
              <a:ext cx="1676400" cy="11430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488167" y="1636412"/>
              <a:ext cx="1447797" cy="461665"/>
            </a:xfrm>
            <a:prstGeom prst="rect">
              <a:avLst/>
            </a:prstGeom>
            <a:noFill/>
          </p:spPr>
          <p:txBody>
            <a:bodyPr wrap="square" rtlCol="0">
              <a:spAutoFit/>
            </a:bodyPr>
            <a:lstStyle/>
            <a:p>
              <a:pPr algn="ctr"/>
              <a:r>
                <a:rPr lang="en-US" sz="1200" b="1" dirty="0"/>
                <a:t>Increasing rate of change</a:t>
              </a:r>
            </a:p>
          </p:txBody>
        </p:sp>
      </p:grpSp>
      <p:sp>
        <p:nvSpPr>
          <p:cNvPr id="6" name="TextBox 5"/>
          <p:cNvSpPr txBox="1"/>
          <p:nvPr/>
        </p:nvSpPr>
        <p:spPr>
          <a:xfrm>
            <a:off x="2438400" y="304800"/>
            <a:ext cx="2133600" cy="707886"/>
          </a:xfrm>
          <a:prstGeom prst="rect">
            <a:avLst/>
          </a:prstGeom>
          <a:noFill/>
        </p:spPr>
        <p:txBody>
          <a:bodyPr wrap="square" rtlCol="0">
            <a:spAutoFit/>
          </a:bodyPr>
          <a:lstStyle/>
          <a:p>
            <a:r>
              <a:rPr lang="en-US" sz="4000" dirty="0">
                <a:latin typeface="Arial Black" panose="020B0A04020102020204" pitchFamily="34" charset="0"/>
                <a:cs typeface="DokChampa" panose="020B0604020202020204" pitchFamily="34" charset="-34"/>
              </a:rPr>
              <a:t>VUCA</a:t>
            </a:r>
          </a:p>
        </p:txBody>
      </p:sp>
      <p:sp>
        <p:nvSpPr>
          <p:cNvPr id="19" name="Rectangle 18"/>
          <p:cNvSpPr/>
          <p:nvPr/>
        </p:nvSpPr>
        <p:spPr>
          <a:xfrm>
            <a:off x="2054382" y="1012686"/>
            <a:ext cx="2898618" cy="112091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133600" y="1197271"/>
            <a:ext cx="2743200" cy="738664"/>
          </a:xfrm>
          <a:prstGeom prst="rect">
            <a:avLst/>
          </a:prstGeom>
          <a:noFill/>
        </p:spPr>
        <p:txBody>
          <a:bodyPr wrap="square" rtlCol="0">
            <a:spAutoFit/>
          </a:bodyPr>
          <a:lstStyle/>
          <a:p>
            <a:pPr algn="ctr"/>
            <a:r>
              <a:rPr lang="en-US" sz="1400" dirty="0"/>
              <a:t>An acronym originated by a US Army Military College to indicate new challenges faced by leaders</a:t>
            </a:r>
          </a:p>
        </p:txBody>
      </p:sp>
    </p:spTree>
    <p:extLst>
      <p:ext uri="{BB962C8B-B14F-4D97-AF65-F5344CB8AC3E}">
        <p14:creationId xmlns:p14="http://schemas.microsoft.com/office/powerpoint/2010/main" val="713157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1C5F5-985F-41FC-A2C0-7D53222161C2}"/>
              </a:ext>
            </a:extLst>
          </p:cNvPr>
          <p:cNvSpPr>
            <a:spLocks noGrp="1"/>
          </p:cNvSpPr>
          <p:nvPr>
            <p:ph type="title"/>
          </p:nvPr>
        </p:nvSpPr>
        <p:spPr/>
        <p:txBody>
          <a:bodyPr/>
          <a:lstStyle/>
          <a:p>
            <a:pPr algn="ctr"/>
            <a:r>
              <a:rPr lang="en-US" b="1" dirty="0"/>
              <a:t>Close It.org</a:t>
            </a:r>
          </a:p>
        </p:txBody>
      </p:sp>
      <p:sp>
        <p:nvSpPr>
          <p:cNvPr id="9" name="Content Placeholder 8">
            <a:extLst>
              <a:ext uri="{FF2B5EF4-FFF2-40B4-BE49-F238E27FC236}">
                <a16:creationId xmlns:a16="http://schemas.microsoft.com/office/drawing/2014/main" id="{A0DE9728-1A56-4DE6-99B3-2E5541E2CF08}"/>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4400" b="1" dirty="0"/>
              <a:t>October 15 – 16</a:t>
            </a:r>
          </a:p>
        </p:txBody>
      </p:sp>
      <p:pic>
        <p:nvPicPr>
          <p:cNvPr id="17" name="Picture 16">
            <a:extLst>
              <a:ext uri="{FF2B5EF4-FFF2-40B4-BE49-F238E27FC236}">
                <a16:creationId xmlns:a16="http://schemas.microsoft.com/office/drawing/2014/main" id="{044337D8-F61C-41D8-8192-DA8F0F9624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8760" y="1292392"/>
            <a:ext cx="4754479" cy="4754479"/>
          </a:xfrm>
          <a:prstGeom prst="rect">
            <a:avLst/>
          </a:prstGeom>
        </p:spPr>
      </p:pic>
    </p:spTree>
    <p:extLst>
      <p:ext uri="{BB962C8B-B14F-4D97-AF65-F5344CB8AC3E}">
        <p14:creationId xmlns:p14="http://schemas.microsoft.com/office/powerpoint/2010/main" val="3378228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712A8-120A-4B14-AA22-30E45B0888D9}"/>
              </a:ext>
            </a:extLst>
          </p:cNvPr>
          <p:cNvSpPr>
            <a:spLocks noGrp="1"/>
          </p:cNvSpPr>
          <p:nvPr>
            <p:ph type="ctrTitle"/>
          </p:nvPr>
        </p:nvSpPr>
        <p:spPr/>
        <p:txBody>
          <a:bodyPr/>
          <a:lstStyle/>
          <a:p>
            <a:r>
              <a:rPr lang="en-US" b="1" dirty="0"/>
              <a:t>Talent Development </a:t>
            </a:r>
            <a:br>
              <a:rPr lang="en-US" b="1" dirty="0"/>
            </a:br>
            <a:r>
              <a:rPr lang="en-US" b="1" dirty="0"/>
              <a:t>in a </a:t>
            </a:r>
            <a:r>
              <a:rPr lang="en-US" b="1" dirty="0">
                <a:solidFill>
                  <a:srgbClr val="FF0000"/>
                </a:solidFill>
              </a:rPr>
              <a:t>VUCA</a:t>
            </a:r>
            <a:r>
              <a:rPr lang="en-US" b="1" dirty="0"/>
              <a:t> World</a:t>
            </a:r>
          </a:p>
        </p:txBody>
      </p:sp>
      <p:sp>
        <p:nvSpPr>
          <p:cNvPr id="3" name="Subtitle 2">
            <a:extLst>
              <a:ext uri="{FF2B5EF4-FFF2-40B4-BE49-F238E27FC236}">
                <a16:creationId xmlns:a16="http://schemas.microsoft.com/office/drawing/2014/main" id="{7234414C-E0FD-4387-AB02-9EBF20D72187}"/>
              </a:ext>
            </a:extLst>
          </p:cNvPr>
          <p:cNvSpPr>
            <a:spLocks noGrp="1"/>
          </p:cNvSpPr>
          <p:nvPr>
            <p:ph type="subTitle" idx="1"/>
          </p:nvPr>
        </p:nvSpPr>
        <p:spPr/>
        <p:txBody>
          <a:bodyPr/>
          <a:lstStyle/>
          <a:p>
            <a:endParaRPr lang="en-US" dirty="0"/>
          </a:p>
          <a:p>
            <a:r>
              <a:rPr lang="en-US" sz="3200" dirty="0"/>
              <a:t>Bob </a:t>
            </a:r>
            <a:r>
              <a:rPr lang="en-US" sz="3200" dirty="0" err="1"/>
              <a:t>Grassberger</a:t>
            </a:r>
            <a:r>
              <a:rPr lang="en-US" sz="3200" dirty="0"/>
              <a:t> and Bill Meador</a:t>
            </a:r>
          </a:p>
        </p:txBody>
      </p:sp>
    </p:spTree>
    <p:extLst>
      <p:ext uri="{BB962C8B-B14F-4D97-AF65-F5344CB8AC3E}">
        <p14:creationId xmlns:p14="http://schemas.microsoft.com/office/powerpoint/2010/main" val="3191721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7028F8-C69E-4576-9C38-4AA3A7D9A08F}"/>
              </a:ext>
            </a:extLst>
          </p:cNvPr>
          <p:cNvPicPr>
            <a:picLocks noChangeAspect="1"/>
          </p:cNvPicPr>
          <p:nvPr/>
        </p:nvPicPr>
        <p:blipFill>
          <a:blip r:embed="rId2"/>
          <a:stretch>
            <a:fillRect/>
          </a:stretch>
        </p:blipFill>
        <p:spPr>
          <a:xfrm>
            <a:off x="701083" y="184634"/>
            <a:ext cx="10262290" cy="6404702"/>
          </a:xfrm>
          <a:prstGeom prst="rect">
            <a:avLst/>
          </a:prstGeom>
        </p:spPr>
      </p:pic>
    </p:spTree>
    <p:extLst>
      <p:ext uri="{BB962C8B-B14F-4D97-AF65-F5344CB8AC3E}">
        <p14:creationId xmlns:p14="http://schemas.microsoft.com/office/powerpoint/2010/main" val="2556951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E74ABB-6AAA-4320-A20C-2321FE7D9D2B}"/>
              </a:ext>
            </a:extLst>
          </p:cNvPr>
          <p:cNvPicPr>
            <a:picLocks noChangeAspect="1"/>
          </p:cNvPicPr>
          <p:nvPr/>
        </p:nvPicPr>
        <p:blipFill>
          <a:blip r:embed="rId3"/>
          <a:stretch>
            <a:fillRect/>
          </a:stretch>
        </p:blipFill>
        <p:spPr>
          <a:xfrm>
            <a:off x="2761784" y="2500183"/>
            <a:ext cx="6668431" cy="1857634"/>
          </a:xfrm>
          <a:prstGeom prst="rect">
            <a:avLst/>
          </a:prstGeom>
        </p:spPr>
      </p:pic>
    </p:spTree>
    <p:extLst>
      <p:ext uri="{BB962C8B-B14F-4D97-AF65-F5344CB8AC3E}">
        <p14:creationId xmlns:p14="http://schemas.microsoft.com/office/powerpoint/2010/main" val="1702552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436DEB-1892-4FC8-A464-B5D12FF31079}"/>
              </a:ext>
            </a:extLst>
          </p:cNvPr>
          <p:cNvPicPr>
            <a:picLocks noChangeAspect="1"/>
          </p:cNvPicPr>
          <p:nvPr/>
        </p:nvPicPr>
        <p:blipFill>
          <a:blip r:embed="rId3"/>
          <a:stretch>
            <a:fillRect/>
          </a:stretch>
        </p:blipFill>
        <p:spPr>
          <a:xfrm>
            <a:off x="2904679" y="2547814"/>
            <a:ext cx="6382641" cy="1762371"/>
          </a:xfrm>
          <a:prstGeom prst="rect">
            <a:avLst/>
          </a:prstGeom>
        </p:spPr>
      </p:pic>
    </p:spTree>
    <p:extLst>
      <p:ext uri="{BB962C8B-B14F-4D97-AF65-F5344CB8AC3E}">
        <p14:creationId xmlns:p14="http://schemas.microsoft.com/office/powerpoint/2010/main" val="1255302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BB823C-CCA4-40FB-A91B-DA2A0ACC633D}"/>
              </a:ext>
            </a:extLst>
          </p:cNvPr>
          <p:cNvPicPr>
            <a:picLocks noChangeAspect="1"/>
          </p:cNvPicPr>
          <p:nvPr/>
        </p:nvPicPr>
        <p:blipFill>
          <a:blip r:embed="rId3"/>
          <a:stretch>
            <a:fillRect/>
          </a:stretch>
        </p:blipFill>
        <p:spPr>
          <a:xfrm>
            <a:off x="2904679" y="2552577"/>
            <a:ext cx="6382641" cy="1752845"/>
          </a:xfrm>
          <a:prstGeom prst="rect">
            <a:avLst/>
          </a:prstGeom>
        </p:spPr>
      </p:pic>
    </p:spTree>
    <p:extLst>
      <p:ext uri="{BB962C8B-B14F-4D97-AF65-F5344CB8AC3E}">
        <p14:creationId xmlns:p14="http://schemas.microsoft.com/office/powerpoint/2010/main" val="3242740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E28748-C6FB-4868-93A4-DF4E5840F83A}"/>
              </a:ext>
            </a:extLst>
          </p:cNvPr>
          <p:cNvPicPr>
            <a:picLocks noChangeAspect="1"/>
          </p:cNvPicPr>
          <p:nvPr/>
        </p:nvPicPr>
        <p:blipFill>
          <a:blip r:embed="rId3"/>
          <a:stretch>
            <a:fillRect/>
          </a:stretch>
        </p:blipFill>
        <p:spPr>
          <a:xfrm>
            <a:off x="2752258" y="2552577"/>
            <a:ext cx="6687483" cy="1752845"/>
          </a:xfrm>
          <a:prstGeom prst="rect">
            <a:avLst/>
          </a:prstGeom>
        </p:spPr>
      </p:pic>
    </p:spTree>
    <p:extLst>
      <p:ext uri="{BB962C8B-B14F-4D97-AF65-F5344CB8AC3E}">
        <p14:creationId xmlns:p14="http://schemas.microsoft.com/office/powerpoint/2010/main" val="3599599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91486-F05B-40BE-A1C2-65E0EF65ABBC}"/>
              </a:ext>
            </a:extLst>
          </p:cNvPr>
          <p:cNvSpPr>
            <a:spLocks noGrp="1"/>
          </p:cNvSpPr>
          <p:nvPr>
            <p:ph type="title"/>
          </p:nvPr>
        </p:nvSpPr>
        <p:spPr/>
        <p:txBody>
          <a:bodyPr>
            <a:normAutofit/>
          </a:bodyPr>
          <a:lstStyle/>
          <a:p>
            <a:pPr algn="ctr"/>
            <a:r>
              <a:rPr lang="en-US" sz="4800" dirty="0"/>
              <a:t>Question # 2. </a:t>
            </a:r>
          </a:p>
        </p:txBody>
      </p:sp>
      <p:sp>
        <p:nvSpPr>
          <p:cNvPr id="3" name="Text Placeholder 2">
            <a:extLst>
              <a:ext uri="{FF2B5EF4-FFF2-40B4-BE49-F238E27FC236}">
                <a16:creationId xmlns:a16="http://schemas.microsoft.com/office/drawing/2014/main" id="{F358E59D-6B29-405E-9F9E-98CC40B33AFA}"/>
              </a:ext>
            </a:extLst>
          </p:cNvPr>
          <p:cNvSpPr>
            <a:spLocks noGrp="1"/>
          </p:cNvSpPr>
          <p:nvPr>
            <p:ph type="body" idx="4294967295"/>
          </p:nvPr>
        </p:nvSpPr>
        <p:spPr>
          <a:xfrm>
            <a:off x="989814" y="1541721"/>
            <a:ext cx="10515600" cy="4236910"/>
          </a:xfrm>
        </p:spPr>
        <p:txBody>
          <a:bodyPr>
            <a:normAutofit fontScale="92500" lnSpcReduction="10000"/>
          </a:bodyPr>
          <a:lstStyle/>
          <a:p>
            <a:r>
              <a:rPr lang="en-US" sz="4800" dirty="0">
                <a:solidFill>
                  <a:srgbClr val="FF0000"/>
                </a:solidFill>
              </a:rPr>
              <a:t>How does VUCA impact existing workers or entering the workforce?</a:t>
            </a:r>
          </a:p>
          <a:p>
            <a:pPr marL="457200" lvl="1" indent="0">
              <a:buNone/>
            </a:pPr>
            <a:r>
              <a:rPr lang="en-US" sz="3900" dirty="0"/>
              <a:t> </a:t>
            </a:r>
          </a:p>
          <a:p>
            <a:pPr lvl="1"/>
            <a:r>
              <a:rPr lang="en-US" sz="3900" dirty="0"/>
              <a:t>Career planning / long-term employment?</a:t>
            </a:r>
          </a:p>
          <a:p>
            <a:pPr marL="457200" lvl="1" indent="0">
              <a:buNone/>
            </a:pPr>
            <a:r>
              <a:rPr lang="en-US" sz="3900" dirty="0"/>
              <a:t> </a:t>
            </a:r>
          </a:p>
          <a:p>
            <a:pPr lvl="1"/>
            <a:r>
              <a:rPr lang="en-US" sz="3900" dirty="0"/>
              <a:t>Work Readiness e.g., Education / Experience?</a:t>
            </a:r>
          </a:p>
          <a:p>
            <a:pPr lvl="1"/>
            <a:endParaRPr lang="en-US" sz="3900" dirty="0"/>
          </a:p>
          <a:p>
            <a:pPr lvl="1"/>
            <a:r>
              <a:rPr lang="en-US" sz="3900" dirty="0"/>
              <a:t>Emotionally?</a:t>
            </a:r>
          </a:p>
        </p:txBody>
      </p:sp>
    </p:spTree>
    <p:extLst>
      <p:ext uri="{BB962C8B-B14F-4D97-AF65-F5344CB8AC3E}">
        <p14:creationId xmlns:p14="http://schemas.microsoft.com/office/powerpoint/2010/main" val="40617130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2508</TotalTime>
  <Words>958</Words>
  <Application>Microsoft Office PowerPoint</Application>
  <PresentationFormat>Widescreen</PresentationFormat>
  <Paragraphs>155</Paragraphs>
  <Slides>31</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Arial Black</vt:lpstr>
      <vt:lpstr>Calibri</vt:lpstr>
      <vt:lpstr>Calibri Light</vt:lpstr>
      <vt:lpstr>Calisto MT</vt:lpstr>
      <vt:lpstr>Office Theme</vt:lpstr>
      <vt:lpstr>Talent Development in a VUCA World</vt:lpstr>
      <vt:lpstr>Question # 1. </vt:lpstr>
      <vt:lpstr>PowerPoint Presentation</vt:lpstr>
      <vt:lpstr>PowerPoint Presentation</vt:lpstr>
      <vt:lpstr>PowerPoint Presentation</vt:lpstr>
      <vt:lpstr>PowerPoint Presentation</vt:lpstr>
      <vt:lpstr>PowerPoint Presentation</vt:lpstr>
      <vt:lpstr>PowerPoint Presentation</vt:lpstr>
      <vt:lpstr>Question # 2. </vt:lpstr>
      <vt:lpstr>VUCA Angst </vt:lpstr>
      <vt:lpstr>PowerPoint Presentation</vt:lpstr>
      <vt:lpstr>Question # 3. </vt:lpstr>
      <vt:lpstr>Outsourcing to Machines</vt:lpstr>
      <vt:lpstr>Second Machine Age Brynjolfsson &amp; McAfee</vt:lpstr>
      <vt:lpstr>PowerPoint Presentation</vt:lpstr>
      <vt:lpstr>5 Things to Tell Your Workforce / Kids </vt:lpstr>
      <vt:lpstr>A Typical Talent Cycle Model</vt:lpstr>
      <vt:lpstr>Question # 4. </vt:lpstr>
      <vt:lpstr>Strategic Roles of Learning &amp; Talent Development</vt:lpstr>
      <vt:lpstr>PowerPoint Presentation</vt:lpstr>
      <vt:lpstr>Remedies for VUCA</vt:lpstr>
      <vt:lpstr>PowerPoint Presentation</vt:lpstr>
      <vt:lpstr>PowerPoint Presentation</vt:lpstr>
      <vt:lpstr>PowerPoint Presentation</vt:lpstr>
      <vt:lpstr>The Shape of Things Shamrock Organization*</vt:lpstr>
      <vt:lpstr>PowerPoint Presentation</vt:lpstr>
      <vt:lpstr>Institute for the Future - IFTF.org</vt:lpstr>
      <vt:lpstr>Shaping Work of the Future - </vt:lpstr>
      <vt:lpstr>Next month at ATD - NM</vt:lpstr>
      <vt:lpstr>Close It.org</vt:lpstr>
      <vt:lpstr>Talent Development  in a VUCA World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 Grassberger</dc:creator>
  <cp:lastModifiedBy>Bill Meador</cp:lastModifiedBy>
  <cp:revision>42</cp:revision>
  <cp:lastPrinted>2019-03-13T16:20:49Z</cp:lastPrinted>
  <dcterms:created xsi:type="dcterms:W3CDTF">2019-03-13T16:20:06Z</dcterms:created>
  <dcterms:modified xsi:type="dcterms:W3CDTF">2019-03-22T03:34:16Z</dcterms:modified>
</cp:coreProperties>
</file>